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8" r:id="rId2"/>
    <p:sldId id="270" r:id="rId3"/>
    <p:sldId id="267" r:id="rId4"/>
    <p:sldId id="273" r:id="rId5"/>
    <p:sldId id="269" r:id="rId6"/>
    <p:sldId id="274" r:id="rId7"/>
    <p:sldId id="275" r:id="rId8"/>
    <p:sldId id="271" r:id="rId9"/>
    <p:sldId id="276" r:id="rId10"/>
    <p:sldId id="279"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200" d="100"/>
          <a:sy n="200" d="100"/>
        </p:scale>
        <p:origin x="-88" y="9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B5D31F3-4CEF-184C-810B-D65D3FDF69F9}"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ABE14-4D2B-BB44-9B8C-D790DAE6DCA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D31F3-4CEF-184C-810B-D65D3FDF69F9}" type="datetimeFigureOut">
              <a:rPr lang="en-US" smtClean="0"/>
              <a:pPr/>
              <a:t>4/8/15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ABE14-4D2B-BB44-9B8C-D790DAE6DCA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492990"/>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VISION</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WHO WE ARE</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CANCER THE DISEASE</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THERAPIES</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DEVELOPMENT PROGRAM</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INVESTOR INFORMATION</a:t>
            </a:r>
          </a:p>
          <a:p>
            <a:endParaRPr lang="en-US" sz="1200" dirty="0" smtClean="0">
              <a:solidFill>
                <a:schemeClr val="tx1">
                  <a:lumMod val="50000"/>
                  <a:lumOff val="50000"/>
                </a:schemeClr>
              </a:solidFill>
              <a:latin typeface="InaiMathi"/>
              <a:cs typeface="InaiMathi"/>
            </a:endParaRPr>
          </a:p>
          <a:p>
            <a:r>
              <a:rPr lang="en-US" sz="1200" dirty="0" smtClean="0">
                <a:solidFill>
                  <a:schemeClr val="tx1">
                    <a:lumMod val="50000"/>
                    <a:lumOff val="50000"/>
                  </a:schemeClr>
                </a:solidFill>
                <a:latin typeface="InaiMathi"/>
                <a:cs typeface="InaiMathi"/>
              </a:rPr>
              <a:t>CONTACT</a:t>
            </a:r>
            <a:endParaRPr lang="en-US" sz="1200" dirty="0">
              <a:solidFill>
                <a:schemeClr val="tx1">
                  <a:lumMod val="50000"/>
                  <a:lumOff val="50000"/>
                </a:schemeClr>
              </a:solidFill>
              <a:latin typeface="InaiMathi"/>
              <a:cs typeface="InaiMath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INVESTOR INFORMATION</a:t>
            </a:r>
            <a:endParaRPr lang="en-US" sz="1200" dirty="0">
              <a:solidFill>
                <a:schemeClr val="tx1">
                  <a:lumMod val="50000"/>
                  <a:lumOff val="50000"/>
                </a:schemeClr>
              </a:solidFill>
              <a:latin typeface="InaiMathi"/>
              <a:cs typeface="InaiMath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VISION</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1938992"/>
          </a:xfrm>
          <a:prstGeom prst="rect">
            <a:avLst/>
          </a:prstGeom>
          <a:noFill/>
        </p:spPr>
        <p:txBody>
          <a:bodyPr wrap="square" rtlCol="0">
            <a:spAutoFit/>
          </a:bodyPr>
          <a:lstStyle/>
          <a:p>
            <a:r>
              <a:rPr lang="en-US" sz="800" dirty="0" smtClean="0">
                <a:solidFill>
                  <a:srgbClr val="7F7F7F"/>
                </a:solidFill>
                <a:latin typeface="InaiMathi"/>
                <a:cs typeface="InaiMathi"/>
              </a:rPr>
              <a:t>Cancure is a biopharmaceutical company founded in 2012 with the premise to invest in therapies capable of countering some of the major diseases afflicting society today.</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To date Cancure has developed a suite of breakthrough oncology therapies that are in various stages of development. These cancer therapies employ innovative methods to either enhance the body’s own anti-cancer immune response, or to exploit novel targets within the cancer cells to kill  those cells. The therapies are ideally positioned in the emerging fields of </a:t>
            </a:r>
            <a:r>
              <a:rPr lang="en-US" sz="800" dirty="0" err="1" smtClean="0">
                <a:solidFill>
                  <a:srgbClr val="7F7F7F"/>
                </a:solidFill>
                <a:latin typeface="InaiMathi"/>
                <a:cs typeface="InaiMathi"/>
              </a:rPr>
              <a:t>immuno</a:t>
            </a:r>
            <a:r>
              <a:rPr lang="en-US" sz="800" dirty="0" smtClean="0">
                <a:solidFill>
                  <a:srgbClr val="7F7F7F"/>
                </a:solidFill>
                <a:latin typeface="InaiMathi"/>
                <a:cs typeface="InaiMathi"/>
              </a:rPr>
              <a:t>-oncology, combination therapies and mitochondrial biology, to revolutionize the treatment of cancer. </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Cancure’s mission is to develop these therapies into marketable drugs that push the limits of anti-cancer response rates and so to hasten the evolution of treatments into cancer cures.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With each step in the clinical development of therapies the company expects to build significant value for its investors. The value can be realized through one or more licensing partnerships with large pharmaceutical companies, or through a trade sale of the company.</a:t>
            </a:r>
          </a:p>
          <a:p>
            <a:endParaRPr lang="en-US" sz="800" dirty="0" smtClean="0">
              <a:solidFill>
                <a:srgbClr val="7F7F7F"/>
              </a:solidFill>
              <a:latin typeface="InaiMathi"/>
              <a:cs typeface="InaiMathi"/>
            </a:endParaRPr>
          </a:p>
          <a:p>
            <a:endParaRPr lang="en-US" sz="800" dirty="0" smtClean="0">
              <a:solidFill>
                <a:srgbClr val="7F7F7F"/>
              </a:solidFill>
              <a:latin typeface="InaiMathi"/>
              <a:cs typeface="InaiMathi"/>
            </a:endParaRP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WHO WE ARE</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5016760"/>
          </a:xfrm>
          <a:prstGeom prst="rect">
            <a:avLst/>
          </a:prstGeom>
          <a:noFill/>
        </p:spPr>
        <p:txBody>
          <a:bodyPr wrap="square" rtlCol="0">
            <a:spAutoFit/>
          </a:bodyPr>
          <a:lstStyle/>
          <a:p>
            <a:r>
              <a:rPr lang="en-US" sz="800" u="sng" dirty="0" smtClean="0">
                <a:solidFill>
                  <a:srgbClr val="7F7F7F"/>
                </a:solidFill>
                <a:latin typeface="InaiMathi"/>
                <a:cs typeface="InaiMathi"/>
              </a:rPr>
              <a:t>ABOUT</a:t>
            </a:r>
          </a:p>
          <a:p>
            <a:r>
              <a:rPr lang="en-US" sz="800" dirty="0" smtClean="0">
                <a:solidFill>
                  <a:srgbClr val="7F7F7F"/>
                </a:solidFill>
                <a:latin typeface="InaiMathi"/>
                <a:cs typeface="InaiMathi"/>
              </a:rPr>
              <a:t>Cancure is a private biotechnology company established in </a:t>
            </a:r>
            <a:r>
              <a:rPr lang="en-US" sz="800" dirty="0" smtClean="0">
                <a:solidFill>
                  <a:srgbClr val="7F7F7F"/>
                </a:solidFill>
                <a:latin typeface="InaiMathi"/>
                <a:cs typeface="InaiMathi"/>
              </a:rPr>
              <a:t>2012 </a:t>
            </a:r>
            <a:r>
              <a:rPr lang="en-US" sz="800" dirty="0" smtClean="0">
                <a:solidFill>
                  <a:srgbClr val="7F7F7F"/>
                </a:solidFill>
                <a:latin typeface="InaiMathi"/>
                <a:cs typeface="InaiMathi"/>
              </a:rPr>
              <a:t>in order to progress three potential cancer therapeutics</a:t>
            </a:r>
            <a:r>
              <a:rPr lang="en-US" sz="800" dirty="0" smtClean="0">
                <a:solidFill>
                  <a:srgbClr val="7F7F7F"/>
                </a:solidFill>
                <a:latin typeface="InaiMathi"/>
                <a:cs typeface="InaiMathi"/>
              </a:rPr>
              <a:t> Galectin </a:t>
            </a:r>
            <a:r>
              <a:rPr lang="en-US" sz="800" dirty="0" smtClean="0">
                <a:solidFill>
                  <a:srgbClr val="7F7F7F"/>
                </a:solidFill>
                <a:latin typeface="InaiMathi"/>
                <a:cs typeface="InaiMathi"/>
              </a:rPr>
              <a:t>inhibitors, Mitocans and </a:t>
            </a:r>
            <a:r>
              <a:rPr lang="en-US" sz="800" dirty="0" smtClean="0">
                <a:solidFill>
                  <a:srgbClr val="7F7F7F"/>
                </a:solidFill>
                <a:latin typeface="InaiMathi"/>
                <a:cs typeface="InaiMathi"/>
              </a:rPr>
              <a:t>Genvax. </a:t>
            </a:r>
            <a:r>
              <a:rPr lang="en-US" sz="800" dirty="0" smtClean="0">
                <a:solidFill>
                  <a:srgbClr val="7F7F7F"/>
                </a:solidFill>
                <a:latin typeface="InaiMathi"/>
                <a:cs typeface="InaiMathi"/>
              </a:rPr>
              <a:t>The technologies were conceived and originally developed by the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Scientific Director, Prof Stephen Ralph. Prof Ralph was one of the founders of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in association with Mr Michael Kollosche, Mr Craig Miles and Sydney Evans. Cancure Ltd is located on the Gold Coast, Queensland, Australia and has enjoyed very strong association with Griffith University, where many of the proof of concept experiments were carried out as part of Prof. Ralph's academic research activities.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is in a position to raise the capital required to progress the potential therapeutics into discrete drug development programs which will require their assessment in Ph1 and Ph2 clinical trials.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has a significant patent portfolio protecting its proprietary technologies with applications and granted patents in several jurisdictions globally. </a:t>
            </a:r>
          </a:p>
          <a:p>
            <a:endParaRPr lang="en-US" sz="800" u="sng" dirty="0" smtClean="0">
              <a:solidFill>
                <a:srgbClr val="7F7F7F"/>
              </a:solidFill>
              <a:latin typeface="InaiMathi"/>
              <a:cs typeface="InaiMathi"/>
            </a:endParaRPr>
          </a:p>
          <a:p>
            <a:r>
              <a:rPr lang="en-US" sz="800" u="sng" dirty="0" smtClean="0">
                <a:solidFill>
                  <a:srgbClr val="7F7F7F"/>
                </a:solidFill>
                <a:latin typeface="InaiMathi"/>
                <a:cs typeface="InaiMathi"/>
              </a:rPr>
              <a:t>LEADERSHIP</a:t>
            </a:r>
          </a:p>
          <a:p>
            <a:r>
              <a:rPr lang="en-US" sz="800" dirty="0" smtClean="0">
                <a:solidFill>
                  <a:srgbClr val="7F7F7F"/>
                </a:solidFill>
                <a:latin typeface="InaiMathi"/>
                <a:cs typeface="InaiMathi"/>
              </a:rPr>
              <a:t>The board of Cancure consists of three individuals with complimentary skills for the development of the company:</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Dr Steve Ralph</a:t>
            </a:r>
          </a:p>
          <a:p>
            <a:r>
              <a:rPr lang="en-US" sz="800" dirty="0" smtClean="0">
                <a:solidFill>
                  <a:srgbClr val="7F7F7F"/>
                </a:solidFill>
                <a:latin typeface="InaiMathi"/>
                <a:cs typeface="InaiMathi"/>
              </a:rPr>
              <a:t>Dr Ralph is a senior academic at Griffith University’s Gold Coast Campus</a:t>
            </a:r>
            <a:r>
              <a:rPr lang="en-US" sz="800" dirty="0" smtClean="0">
                <a:solidFill>
                  <a:srgbClr val="7F7F7F"/>
                </a:solidFill>
                <a:latin typeface="InaiMathi"/>
                <a:cs typeface="InaiMathi"/>
              </a:rPr>
              <a:t> and heads </a:t>
            </a:r>
            <a:r>
              <a:rPr lang="en-US" sz="800" dirty="0" smtClean="0">
                <a:solidFill>
                  <a:srgbClr val="7F7F7F"/>
                </a:solidFill>
                <a:latin typeface="InaiMathi"/>
                <a:cs typeface="InaiMathi"/>
              </a:rPr>
              <a:t>its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vaccine development.  Dr Ralph is </a:t>
            </a:r>
            <a:r>
              <a:rPr lang="en-US" sz="800" dirty="0" smtClean="0">
                <a:solidFill>
                  <a:srgbClr val="7F7F7F"/>
                </a:solidFill>
                <a:latin typeface="InaiMathi"/>
                <a:cs typeface="InaiMathi"/>
              </a:rPr>
              <a:t>a highly </a:t>
            </a:r>
            <a:r>
              <a:rPr lang="en-US" sz="800" dirty="0" smtClean="0">
                <a:solidFill>
                  <a:srgbClr val="7F7F7F"/>
                </a:solidFill>
                <a:latin typeface="InaiMathi"/>
                <a:cs typeface="InaiMathi"/>
              </a:rPr>
              <a:t>respected</a:t>
            </a:r>
            <a:r>
              <a:rPr lang="en-US" sz="800" dirty="0" smtClean="0">
                <a:solidFill>
                  <a:srgbClr val="7F7F7F"/>
                </a:solidFill>
                <a:latin typeface="InaiMathi"/>
                <a:cs typeface="InaiMathi"/>
              </a:rPr>
              <a:t> proponent </a:t>
            </a:r>
            <a:r>
              <a:rPr lang="en-US" sz="800" dirty="0" smtClean="0">
                <a:solidFill>
                  <a:srgbClr val="7F7F7F"/>
                </a:solidFill>
                <a:latin typeface="InaiMathi"/>
                <a:cs typeface="InaiMathi"/>
              </a:rPr>
              <a:t>of cancer vaccine technologies having invested over 20 years of his research into</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their</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development. Dr Ralph has been continuously funded by the National Health &amp; Medical Research Council and Cancer Councils of Australia and has excellent contacts </a:t>
            </a:r>
            <a:r>
              <a:rPr lang="en-US" sz="800" dirty="0" smtClean="0">
                <a:solidFill>
                  <a:srgbClr val="7F7F7F"/>
                </a:solidFill>
                <a:latin typeface="InaiMathi"/>
                <a:cs typeface="InaiMathi"/>
              </a:rPr>
              <a:t>into </a:t>
            </a:r>
            <a:r>
              <a:rPr lang="en-US" sz="800" dirty="0" smtClean="0">
                <a:solidFill>
                  <a:srgbClr val="7F7F7F"/>
                </a:solidFill>
                <a:latin typeface="InaiMathi"/>
                <a:cs typeface="InaiMathi"/>
              </a:rPr>
              <a:t>cancer therapy that will prove advantageous for the technology’s clinical development. Dr Ralph is the Chief Scientific Director dedicated to the development of the technologies.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Craig Miles</a:t>
            </a:r>
          </a:p>
          <a:p>
            <a:r>
              <a:rPr lang="en-US" sz="800" dirty="0" smtClean="0">
                <a:solidFill>
                  <a:srgbClr val="7F7F7F"/>
                </a:solidFill>
                <a:latin typeface="InaiMathi"/>
                <a:cs typeface="InaiMathi"/>
              </a:rPr>
              <a:t>Mr.Miles has been responsible for numerous capital raising and business management activities during his 25 year corporate experience. He brings to the project excellent project management skills. Mr Miles is responsible for the business development and project management activities.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Sydney Evans</a:t>
            </a:r>
          </a:p>
          <a:p>
            <a:r>
              <a:rPr lang="en-US" sz="800" dirty="0" smtClean="0">
                <a:solidFill>
                  <a:srgbClr val="7F7F7F"/>
                </a:solidFill>
                <a:latin typeface="InaiMathi"/>
                <a:cs typeface="InaiMathi"/>
              </a:rPr>
              <a:t>Mr Evans has worked as lawyer in Commercial Division on </a:t>
            </a:r>
            <a:r>
              <a:rPr lang="en-US" sz="800" dirty="0" err="1" smtClean="0">
                <a:solidFill>
                  <a:srgbClr val="7F7F7F"/>
                </a:solidFill>
                <a:latin typeface="InaiMathi"/>
                <a:cs typeface="InaiMathi"/>
              </a:rPr>
              <a:t>Mallesons</a:t>
            </a:r>
            <a:r>
              <a:rPr lang="en-US" sz="800" dirty="0" smtClean="0">
                <a:solidFill>
                  <a:srgbClr val="7F7F7F"/>
                </a:solidFill>
                <a:latin typeface="InaiMathi"/>
                <a:cs typeface="InaiMathi"/>
              </a:rPr>
              <a:t> Stephen Jacques (Lawyers) as well as the Corporate Advisory Division (Mergers and Acquisitions) with Pittsburgh National Corporation ( the Australian division of the Pittsburgh National Bank). After his corporate career Mr Evans successfully established, owned, managed various businesses. Mr Evans holds Bachelor of Commerce and </a:t>
            </a:r>
            <a:r>
              <a:rPr lang="en-US" sz="800" dirty="0" smtClean="0">
                <a:solidFill>
                  <a:srgbClr val="7F7F7F"/>
                </a:solidFill>
                <a:latin typeface="InaiMathi"/>
                <a:cs typeface="InaiMathi"/>
              </a:rPr>
              <a:t>Law degrees </a:t>
            </a:r>
            <a:r>
              <a:rPr lang="en-US" sz="800" dirty="0" smtClean="0">
                <a:solidFill>
                  <a:srgbClr val="7F7F7F"/>
                </a:solidFill>
                <a:latin typeface="InaiMathi"/>
                <a:cs typeface="InaiMathi"/>
              </a:rPr>
              <a:t>from the University of NSW and a Masters of Arts (1</a:t>
            </a:r>
            <a:r>
              <a:rPr lang="en-US" sz="800" baseline="30000" dirty="0" smtClean="0">
                <a:solidFill>
                  <a:srgbClr val="7F7F7F"/>
                </a:solidFill>
                <a:latin typeface="InaiMathi"/>
                <a:cs typeface="InaiMathi"/>
              </a:rPr>
              <a:t>st</a:t>
            </a:r>
            <a:r>
              <a:rPr lang="en-US" sz="800" dirty="0" smtClean="0">
                <a:solidFill>
                  <a:srgbClr val="7F7F7F"/>
                </a:solidFill>
                <a:latin typeface="InaiMathi"/>
                <a:cs typeface="InaiMathi"/>
              </a:rPr>
              <a:t> Class Honors) from</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the University of Sydney.</a:t>
            </a:r>
            <a:endParaRPr lang="en-US" sz="800" dirty="0" smtClean="0">
              <a:solidFill>
                <a:srgbClr val="7F7F7F"/>
              </a:solidFill>
              <a:latin typeface="InaiMathi"/>
              <a:cs typeface="InaiMathi"/>
            </a:endParaRP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SCIENTIFIC ADVSIORY BOARD</a:t>
            </a:r>
          </a:p>
          <a:p>
            <a:r>
              <a:rPr lang="en-US" sz="800" dirty="0" smtClean="0">
                <a:solidFill>
                  <a:srgbClr val="7F7F7F"/>
                </a:solidFill>
                <a:latin typeface="InaiMathi"/>
                <a:cs typeface="InaiMathi"/>
              </a:rPr>
              <a:t>The board of Cancure has considered it prudent to appoint</a:t>
            </a:r>
            <a:r>
              <a:rPr lang="en-US" sz="800" dirty="0" smtClean="0">
                <a:solidFill>
                  <a:srgbClr val="7F7F7F"/>
                </a:solidFill>
                <a:latin typeface="InaiMathi"/>
                <a:cs typeface="InaiMathi"/>
              </a:rPr>
              <a:t> a </a:t>
            </a:r>
            <a:r>
              <a:rPr lang="en-US" sz="800" dirty="0" smtClean="0">
                <a:solidFill>
                  <a:srgbClr val="7F7F7F"/>
                </a:solidFill>
                <a:latin typeface="InaiMathi"/>
                <a:cs typeface="InaiMathi"/>
              </a:rPr>
              <a:t>Scientific Advisory Board (SAB) to guide the development of the therapies and clinical trials. At this point we have identified the Chair of the</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Board</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who has agreed to assist in this regard as long as a reputable Medical Officer is appointed to Cancure</a:t>
            </a:r>
            <a:r>
              <a:rPr lang="en-US" sz="800" dirty="0" smtClean="0">
                <a:solidFill>
                  <a:srgbClr val="7F7F7F"/>
                </a:solidFill>
                <a:latin typeface="InaiMathi"/>
                <a:cs typeface="InaiMathi"/>
              </a:rPr>
              <a:t>.</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Chair – Professor Grant McArthur</a:t>
            </a:r>
          </a:p>
          <a:p>
            <a:r>
              <a:rPr lang="en-US" sz="800" dirty="0" smtClean="0">
                <a:solidFill>
                  <a:srgbClr val="7F7F7F"/>
                </a:solidFill>
                <a:latin typeface="InaiMathi"/>
                <a:cs typeface="InaiMathi"/>
              </a:rPr>
              <a:t>Professor Grant McArthur has an international and national reputation as a leader in medical oncology treatment of </a:t>
            </a:r>
            <a:r>
              <a:rPr lang="en-US" sz="800" dirty="0" smtClean="0">
                <a:solidFill>
                  <a:srgbClr val="7F7F7F"/>
                </a:solidFill>
                <a:latin typeface="InaiMathi"/>
                <a:cs typeface="InaiMathi"/>
              </a:rPr>
              <a:t>melanoma. He is regularly invited to </a:t>
            </a:r>
            <a:r>
              <a:rPr lang="en-US" sz="800" dirty="0" smtClean="0">
                <a:solidFill>
                  <a:srgbClr val="7F7F7F"/>
                </a:solidFill>
                <a:latin typeface="InaiMathi"/>
                <a:cs typeface="InaiMathi"/>
              </a:rPr>
              <a:t>present at forums of medical oncology colleagues. He manages a large multi-faceted basic research and clinical program</a:t>
            </a:r>
            <a:r>
              <a:rPr lang="en-US" sz="800" dirty="0" smtClean="0">
                <a:solidFill>
                  <a:srgbClr val="7F7F7F"/>
                </a:solidFill>
                <a:latin typeface="InaiMathi"/>
                <a:cs typeface="InaiMathi"/>
              </a:rPr>
              <a:t> at the Peter Mac Institute and </a:t>
            </a:r>
            <a:r>
              <a:rPr lang="en-US" sz="800" dirty="0" smtClean="0">
                <a:solidFill>
                  <a:srgbClr val="7F7F7F"/>
                </a:solidFill>
                <a:latin typeface="InaiMathi"/>
                <a:cs typeface="InaiMathi"/>
              </a:rPr>
              <a:t>has excellent administrative abilities. Professor McArthur is co-Head of the Cancer Therapeutics Program, co-Chair of the Skin and Melanoma Service, sits on Peter Mac's Cancer Research executive team and directly manages a complex program of three laboratories: the Molecular Oncology Laboratory, the Translational Research Laboratory and the Cooperative Research Centre for Cancer Therapeutics, a multi-institutional collaborative centre for drug development.</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PROJECT MANAGERS</a:t>
            </a:r>
          </a:p>
          <a:p>
            <a:r>
              <a:rPr lang="en-US" sz="800" dirty="0" smtClean="0">
                <a:solidFill>
                  <a:srgbClr val="7F7F7F"/>
                </a:solidFill>
                <a:latin typeface="InaiMathi"/>
                <a:cs typeface="InaiMathi"/>
              </a:rPr>
              <a:t>Cancure Ltd has contracted Bio-Link Australia as business development consultants to advise the company in all aspects of the business. Bio-Link has</a:t>
            </a:r>
            <a:r>
              <a:rPr lang="en-US" sz="800" dirty="0" smtClean="0">
                <a:solidFill>
                  <a:srgbClr val="7F7F7F"/>
                </a:solidFill>
                <a:latin typeface="InaiMathi"/>
                <a:cs typeface="InaiMathi"/>
              </a:rPr>
              <a:t> over 15 </a:t>
            </a:r>
            <a:r>
              <a:rPr lang="en-US" sz="800" dirty="0" smtClean="0">
                <a:solidFill>
                  <a:srgbClr val="7F7F7F"/>
                </a:solidFill>
                <a:latin typeface="InaiMathi"/>
                <a:cs typeface="InaiMathi"/>
              </a:rPr>
              <a:t>years' experience in business development and executive management in the biotechnology industry in Australia and overseas. Bio-Link is ideally placed to assist Cancure Ltd with its aspirations to be a leader in cancer therapeutics development in Australia. Bio-Link has a network of strategically well-placed consultants and contract research organisations (CRO) that will be required to expedite the drug development process, in addition to a comprehensive world-wide database of potential licensing partners.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CANCER THE DISEASE</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2185214"/>
          </a:xfrm>
          <a:prstGeom prst="rect">
            <a:avLst/>
          </a:prstGeom>
          <a:noFill/>
        </p:spPr>
        <p:txBody>
          <a:bodyPr wrap="square" rtlCol="0">
            <a:spAutoFit/>
          </a:bodyPr>
          <a:lstStyle/>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The human body is a remarkable vessel with a finely tuned immune system that combats diseases such as bacteria and viruses. This intricate defense system also has the ability to distinguish internal cells and introduced pathogens. This environment limits attacks on normal tissues while protecting us against the malevolent diseased microorganisms encountered throughout life. If this delicate balance is tilted too far from homeostasis, the system breaks down allowing cancer, infections or autoimmune diseases to establish. </a:t>
            </a: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Cancer is a diverse spectrum of devastating diseases with a common </a:t>
            </a:r>
            <a:r>
              <a:rPr lang="en-US" sz="800" dirty="0" smtClean="0">
                <a:solidFill>
                  <a:srgbClr val="7F7F7F"/>
                </a:solidFill>
                <a:latin typeface="InaiMathi"/>
                <a:cs typeface="InaiMathi"/>
              </a:rPr>
              <a:t>thread being </a:t>
            </a:r>
            <a:r>
              <a:rPr lang="en-US" sz="800" dirty="0" smtClean="0">
                <a:solidFill>
                  <a:srgbClr val="7F7F7F"/>
                </a:solidFill>
                <a:latin typeface="InaiMathi"/>
                <a:cs typeface="InaiMathi"/>
              </a:rPr>
              <a:t>genetic mutations. These mutations, along with other changes in cancer cell metabolism, stress response, polarity, and </a:t>
            </a:r>
            <a:r>
              <a:rPr lang="en-US" sz="800" dirty="0" smtClean="0">
                <a:solidFill>
                  <a:srgbClr val="7F7F7F"/>
                </a:solidFill>
                <a:latin typeface="InaiMathi"/>
                <a:cs typeface="InaiMathi"/>
              </a:rPr>
              <a:t>epigenetics, </a:t>
            </a:r>
            <a:r>
              <a:rPr lang="en-US" sz="800" dirty="0" smtClean="0">
                <a:solidFill>
                  <a:srgbClr val="7F7F7F"/>
                </a:solidFill>
                <a:latin typeface="InaiMathi"/>
                <a:cs typeface="InaiMathi"/>
              </a:rPr>
              <a:t>differentiate cancer cells from normal ones and create the prospect for cancer-eradicating immune responses. Countering that effort is the selective pressure cancer cells have to survive and their increased rate of proliferation and ability to adapt to their environment. The mere presence of a tumor is evidence for a failed immune response with the </a:t>
            </a:r>
            <a:r>
              <a:rPr lang="en-US" sz="800" dirty="0" smtClean="0">
                <a:solidFill>
                  <a:srgbClr val="7F7F7F"/>
                </a:solidFill>
                <a:latin typeface="InaiMathi"/>
                <a:cs typeface="InaiMathi"/>
              </a:rPr>
              <a:t>consequence </a:t>
            </a:r>
            <a:r>
              <a:rPr lang="en-US" sz="800" dirty="0" smtClean="0">
                <a:solidFill>
                  <a:srgbClr val="7F7F7F"/>
                </a:solidFill>
                <a:latin typeface="InaiMathi"/>
                <a:cs typeface="InaiMathi"/>
              </a:rPr>
              <a:t>being an opportunity to reignite an immune response to eradicate the tumor cells.</a:t>
            </a: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The improved understanding of the immune </a:t>
            </a:r>
            <a:r>
              <a:rPr lang="en-US" sz="800" dirty="0" smtClean="0">
                <a:solidFill>
                  <a:srgbClr val="7F7F7F"/>
                </a:solidFill>
                <a:latin typeface="InaiMathi"/>
                <a:cs typeface="InaiMathi"/>
              </a:rPr>
              <a:t>system, </a:t>
            </a:r>
            <a:r>
              <a:rPr lang="en-US" sz="800" dirty="0" smtClean="0">
                <a:solidFill>
                  <a:srgbClr val="7F7F7F"/>
                </a:solidFill>
                <a:latin typeface="InaiMathi"/>
                <a:cs typeface="InaiMathi"/>
              </a:rPr>
              <a:t>along-with technological advancements, has identified distinct cell types with specific functions, interactions at a cell level demonstrate pathways, enzymes and processes that constitute healthy or dysfunctional immune responses. Significant progress has been made in this area, however much of the knowledge remains unexploited in identifying innovative pathways to stimulate the immune system to better fight cancer.</a:t>
            </a: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Cancure is dedicated to exploring the vast opportunity of immunotherapies to capitalise on the humans own defence mechanisms to better treat cancer. Not since the advent of chemotherapy has the ability to significantly impact cancer been such a reality.</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THERAPIES</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4278096"/>
          </a:xfrm>
          <a:prstGeom prst="rect">
            <a:avLst/>
          </a:prstGeom>
          <a:noFill/>
        </p:spPr>
        <p:txBody>
          <a:bodyPr wrap="square" rtlCol="0">
            <a:spAutoFit/>
          </a:bodyPr>
          <a:lstStyle/>
          <a:p>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has an impressive portfolio of developmental cancer therapeutics. The portfolio can be divided into three programs. Two of these address the immunological opportunity for cancer treatment, an opportunity that is currently at the cutting edge of our understanding of the field</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and</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is yielding very impressive results in late stage clinical trials. The remaining program concerns targeting the metabolic machinery of cancer cells and inducing cancer cell death</a:t>
            </a:r>
          </a:p>
          <a:p>
            <a:endParaRPr lang="en-US" sz="800" u="sng" dirty="0" smtClean="0">
              <a:solidFill>
                <a:srgbClr val="7F7F7F"/>
              </a:solidFill>
              <a:latin typeface="InaiMathi"/>
              <a:cs typeface="InaiMathi"/>
            </a:endParaRPr>
          </a:p>
          <a:p>
            <a:r>
              <a:rPr lang="en-US" sz="800" u="sng" dirty="0" smtClean="0">
                <a:solidFill>
                  <a:srgbClr val="7F7F7F"/>
                </a:solidFill>
                <a:latin typeface="InaiMathi"/>
                <a:cs typeface="InaiMathi"/>
              </a:rPr>
              <a:t>GENVAX</a:t>
            </a:r>
          </a:p>
          <a:p>
            <a:r>
              <a:rPr lang="en-US" sz="800" dirty="0" smtClean="0">
                <a:solidFill>
                  <a:schemeClr val="bg1">
                    <a:lumMod val="50000"/>
                  </a:schemeClr>
                </a:solidFill>
                <a:latin typeface="InaiMathi"/>
                <a:cs typeface="InaiMathi"/>
              </a:rPr>
              <a:t>Genvax is a therapeutic vaccine developed for the treatment of malignant melanoma. Genvax </a:t>
            </a:r>
            <a:r>
              <a:rPr lang="en-US" sz="800" dirty="0" smtClean="0">
                <a:solidFill>
                  <a:schemeClr val="bg1">
                    <a:lumMod val="50000"/>
                  </a:schemeClr>
                </a:solidFill>
                <a:latin typeface="InaiMathi"/>
                <a:cs typeface="InaiMathi"/>
              </a:rPr>
              <a:t>immunizes </a:t>
            </a:r>
            <a:r>
              <a:rPr lang="en-US" sz="800" dirty="0" smtClean="0">
                <a:solidFill>
                  <a:schemeClr val="bg1">
                    <a:lumMod val="50000"/>
                  </a:schemeClr>
                </a:solidFill>
                <a:latin typeface="InaiMathi"/>
                <a:cs typeface="InaiMathi"/>
              </a:rPr>
              <a:t>the melanoma patient and directs the patients’ own immune system to fight the cancer. The melanoma cell lines used in the vaccine have been modified to express surface molecules to increase their potency, which increases the strength of the patients’ immune response to the tumour. Genvax has recently completed a Ph1 human clinical trial and is now ready to commence </a:t>
            </a:r>
            <a:r>
              <a:rPr lang="en-US" sz="800" dirty="0" smtClean="0">
                <a:solidFill>
                  <a:schemeClr val="bg1">
                    <a:lumMod val="50000"/>
                  </a:schemeClr>
                </a:solidFill>
                <a:latin typeface="InaiMathi"/>
                <a:cs typeface="InaiMathi"/>
              </a:rPr>
              <a:t>Ph2 humans </a:t>
            </a:r>
            <a:r>
              <a:rPr lang="en-US" sz="800" dirty="0" smtClean="0">
                <a:solidFill>
                  <a:schemeClr val="bg1">
                    <a:lumMod val="50000"/>
                  </a:schemeClr>
                </a:solidFill>
                <a:latin typeface="InaiMathi"/>
                <a:cs typeface="InaiMathi"/>
              </a:rPr>
              <a:t>trials for the treatment of advanced stage </a:t>
            </a:r>
            <a:r>
              <a:rPr lang="en-US" sz="800" dirty="0" smtClean="0">
                <a:solidFill>
                  <a:schemeClr val="bg1">
                    <a:lumMod val="50000"/>
                  </a:schemeClr>
                </a:solidFill>
                <a:latin typeface="InaiMathi"/>
                <a:cs typeface="InaiMathi"/>
              </a:rPr>
              <a:t>melanoma.</a:t>
            </a:r>
            <a:endParaRPr lang="en-US" sz="800" dirty="0" smtClean="0">
              <a:solidFill>
                <a:schemeClr val="bg1">
                  <a:lumMod val="50000"/>
                </a:schemeClr>
              </a:solidFill>
              <a:latin typeface="InaiMathi"/>
              <a:cs typeface="InaiMathi"/>
            </a:endParaRPr>
          </a:p>
          <a:p>
            <a:endParaRPr lang="en-US" sz="800" dirty="0" smtClean="0">
              <a:solidFill>
                <a:schemeClr val="bg1">
                  <a:lumMod val="50000"/>
                </a:schemeClr>
              </a:solidFill>
              <a:latin typeface="InaiMathi"/>
              <a:cs typeface="InaiMathi"/>
            </a:endParaRPr>
          </a:p>
          <a:p>
            <a:r>
              <a:rPr lang="en-US" sz="800" dirty="0" smtClean="0">
                <a:solidFill>
                  <a:schemeClr val="bg1">
                    <a:lumMod val="50000"/>
                  </a:schemeClr>
                </a:solidFill>
                <a:latin typeface="InaiMathi"/>
                <a:cs typeface="InaiMathi"/>
              </a:rPr>
              <a:t>The advantage of using a patient’s own immune system to fight their cancer is that the immune response is likely to be specific to the patient’s tumour. In addition the immune response is an entirely natural process with historically very few side effects and will likely provide protection against subsequent development of melanoma. The last 15 years’ has seen a great deal of optimism regarding the implementation of therapeutic cancer vaccines. Much of this optimism has not been </a:t>
            </a:r>
            <a:r>
              <a:rPr lang="en-US" sz="800" dirty="0" smtClean="0">
                <a:solidFill>
                  <a:schemeClr val="bg1">
                    <a:lumMod val="50000"/>
                  </a:schemeClr>
                </a:solidFill>
                <a:latin typeface="InaiMathi"/>
                <a:cs typeface="InaiMathi"/>
              </a:rPr>
              <a:t>realized </a:t>
            </a:r>
            <a:r>
              <a:rPr lang="en-US" sz="800" dirty="0" smtClean="0">
                <a:solidFill>
                  <a:schemeClr val="bg1">
                    <a:lumMod val="50000"/>
                  </a:schemeClr>
                </a:solidFill>
                <a:latin typeface="InaiMathi"/>
                <a:cs typeface="InaiMathi"/>
              </a:rPr>
              <a:t>in terms of successful treatment modalities. We believe that the approach taken in the preclinical development of the Genvax technology has addressed the issues that became apparent with earlier technologies.</a:t>
            </a:r>
          </a:p>
          <a:p>
            <a:endParaRPr lang="en-US" sz="800" dirty="0" smtClean="0">
              <a:solidFill>
                <a:schemeClr val="bg1">
                  <a:lumMod val="50000"/>
                </a:schemeClr>
              </a:solidFill>
              <a:latin typeface="InaiMathi"/>
              <a:cs typeface="InaiMathi"/>
            </a:endParaRPr>
          </a:p>
          <a:p>
            <a:r>
              <a:rPr lang="en-US" sz="800" dirty="0" smtClean="0">
                <a:solidFill>
                  <a:schemeClr val="bg1">
                    <a:lumMod val="50000"/>
                  </a:schemeClr>
                </a:solidFill>
                <a:latin typeface="InaiMathi"/>
                <a:cs typeface="InaiMathi"/>
              </a:rPr>
              <a:t>There have been several technologies previously developed around the general theme of therapeutic cancer vaccines. Many of these have failed to live up to expectations in clinical trial or when marketed as cancer therapies. These include Provenge (</a:t>
            </a:r>
            <a:r>
              <a:rPr lang="en-US" sz="800" dirty="0" err="1" smtClean="0">
                <a:solidFill>
                  <a:schemeClr val="bg1">
                    <a:lumMod val="50000"/>
                  </a:schemeClr>
                </a:solidFill>
                <a:latin typeface="InaiMathi"/>
                <a:cs typeface="InaiMathi"/>
              </a:rPr>
              <a:t>Dendreon</a:t>
            </a:r>
            <a:r>
              <a:rPr lang="en-US" sz="800" dirty="0" smtClean="0">
                <a:solidFill>
                  <a:schemeClr val="bg1">
                    <a:lumMod val="50000"/>
                  </a:schemeClr>
                </a:solidFill>
                <a:latin typeface="InaiMathi"/>
                <a:cs typeface="InaiMathi"/>
              </a:rPr>
              <a:t>), </a:t>
            </a:r>
            <a:r>
              <a:rPr lang="en-US" sz="800" dirty="0" err="1" smtClean="0">
                <a:solidFill>
                  <a:schemeClr val="bg1">
                    <a:lumMod val="50000"/>
                  </a:schemeClr>
                </a:solidFill>
                <a:latin typeface="InaiMathi"/>
                <a:cs typeface="InaiMathi"/>
              </a:rPr>
              <a:t>Allovectin</a:t>
            </a:r>
            <a:r>
              <a:rPr lang="en-US" sz="800" dirty="0" smtClean="0">
                <a:solidFill>
                  <a:schemeClr val="bg1">
                    <a:lumMod val="50000"/>
                  </a:schemeClr>
                </a:solidFill>
                <a:latin typeface="InaiMathi"/>
                <a:cs typeface="InaiMathi"/>
              </a:rPr>
              <a:t> (</a:t>
            </a:r>
            <a:r>
              <a:rPr lang="en-US" sz="800" dirty="0" err="1" smtClean="0">
                <a:solidFill>
                  <a:schemeClr val="bg1">
                    <a:lumMod val="50000"/>
                  </a:schemeClr>
                </a:solidFill>
                <a:latin typeface="InaiMathi"/>
                <a:cs typeface="InaiMathi"/>
              </a:rPr>
              <a:t>Vical</a:t>
            </a:r>
            <a:r>
              <a:rPr lang="en-US" sz="800" dirty="0" smtClean="0">
                <a:solidFill>
                  <a:schemeClr val="bg1">
                    <a:lumMod val="50000"/>
                  </a:schemeClr>
                </a:solidFill>
                <a:latin typeface="InaiMathi"/>
                <a:cs typeface="InaiMathi"/>
              </a:rPr>
              <a:t>) MAGE-3 (GSK) and </a:t>
            </a:r>
            <a:r>
              <a:rPr lang="en-US" sz="800" dirty="0" err="1" smtClean="0">
                <a:solidFill>
                  <a:schemeClr val="bg1">
                    <a:lumMod val="50000"/>
                  </a:schemeClr>
                </a:solidFill>
                <a:latin typeface="InaiMathi"/>
                <a:cs typeface="InaiMathi"/>
              </a:rPr>
              <a:t>Stimvax</a:t>
            </a:r>
            <a:r>
              <a:rPr lang="en-US" sz="800" dirty="0" smtClean="0">
                <a:solidFill>
                  <a:schemeClr val="bg1">
                    <a:lumMod val="50000"/>
                  </a:schemeClr>
                </a:solidFill>
                <a:latin typeface="InaiMathi"/>
                <a:cs typeface="InaiMathi"/>
              </a:rPr>
              <a:t> (Merck</a:t>
            </a:r>
            <a:r>
              <a:rPr lang="en-US" sz="800" dirty="0" smtClean="0">
                <a:solidFill>
                  <a:schemeClr val="bg1">
                    <a:lumMod val="50000"/>
                  </a:schemeClr>
                </a:solidFill>
                <a:latin typeface="InaiMathi"/>
                <a:cs typeface="InaiMathi"/>
              </a:rPr>
              <a:t>). Cancure </a:t>
            </a:r>
            <a:r>
              <a:rPr lang="en-US" sz="800" dirty="0" smtClean="0">
                <a:solidFill>
                  <a:schemeClr val="bg1">
                    <a:lumMod val="50000"/>
                  </a:schemeClr>
                </a:solidFill>
                <a:latin typeface="InaiMathi"/>
                <a:cs typeface="InaiMathi"/>
              </a:rPr>
              <a:t>believes the reason they failed is due to their deviation from a direct association with cancer; they are all, in one form or another, composed of extracts from cancer cells and do not represent the whole cancer cell. </a:t>
            </a:r>
            <a:r>
              <a:rPr lang="en-US" sz="800" dirty="0" smtClean="0">
                <a:solidFill>
                  <a:schemeClr val="bg1">
                    <a:lumMod val="50000"/>
                  </a:schemeClr>
                </a:solidFill>
                <a:latin typeface="InaiMathi"/>
                <a:cs typeface="InaiMathi"/>
              </a:rPr>
              <a:t>Cancure </a:t>
            </a:r>
            <a:r>
              <a:rPr lang="en-US" sz="800" dirty="0" smtClean="0">
                <a:solidFill>
                  <a:schemeClr val="bg1">
                    <a:lumMod val="50000"/>
                  </a:schemeClr>
                </a:solidFill>
                <a:latin typeface="InaiMathi"/>
                <a:cs typeface="InaiMathi"/>
              </a:rPr>
              <a:t>strongly believes that Genvax will succeed where the others failed because of the technology’s adherence to first immunological principles first described by Profs. Peter Doherty and Rolf </a:t>
            </a:r>
            <a:r>
              <a:rPr lang="en-US" sz="800" dirty="0" err="1" smtClean="0">
                <a:solidFill>
                  <a:schemeClr val="bg1">
                    <a:lumMod val="50000"/>
                  </a:schemeClr>
                </a:solidFill>
                <a:latin typeface="InaiMathi"/>
                <a:cs typeface="InaiMathi"/>
              </a:rPr>
              <a:t>Zinkernagle</a:t>
            </a:r>
            <a:r>
              <a:rPr lang="en-US" sz="800" dirty="0" smtClean="0">
                <a:solidFill>
                  <a:schemeClr val="bg1">
                    <a:lumMod val="50000"/>
                  </a:schemeClr>
                </a:solidFill>
                <a:latin typeface="InaiMathi"/>
                <a:cs typeface="InaiMathi"/>
              </a:rPr>
              <a:t> in their Nobel Prize-winning work, carried out in Australia.</a:t>
            </a:r>
          </a:p>
          <a:p>
            <a:endParaRPr lang="en-US" sz="800" dirty="0" smtClean="0">
              <a:solidFill>
                <a:schemeClr val="bg1">
                  <a:lumMod val="50000"/>
                </a:schemeClr>
              </a:solidFill>
              <a:latin typeface="InaiMathi"/>
              <a:cs typeface="InaiMathi"/>
            </a:endParaRPr>
          </a:p>
          <a:p>
            <a:r>
              <a:rPr lang="en-US" sz="800" dirty="0" smtClean="0">
                <a:solidFill>
                  <a:schemeClr val="bg1">
                    <a:lumMod val="50000"/>
                  </a:schemeClr>
                </a:solidFill>
                <a:latin typeface="InaiMathi"/>
                <a:cs typeface="InaiMathi"/>
              </a:rPr>
              <a:t>The main differentiating factors that Genvax possesses over earlier failed therapeutic cancer vaccines are that firstly, the immune response generated by Genvax is directed to 'living cells' rather than extracted and processed cellular material. This means all of the active processes necessary for a direct cell-mediated cytotoxic immune response are present in the Genvax vaccine but absent in the other failed </a:t>
            </a:r>
            <a:r>
              <a:rPr lang="en-US" sz="800" dirty="0" smtClean="0">
                <a:solidFill>
                  <a:schemeClr val="bg1">
                    <a:lumMod val="50000"/>
                  </a:schemeClr>
                </a:solidFill>
                <a:latin typeface="InaiMathi"/>
                <a:cs typeface="InaiMathi"/>
              </a:rPr>
              <a:t>vaccines. </a:t>
            </a:r>
            <a:r>
              <a:rPr lang="en-US" sz="800" dirty="0" smtClean="0">
                <a:solidFill>
                  <a:schemeClr val="bg1">
                    <a:lumMod val="50000"/>
                  </a:schemeClr>
                </a:solidFill>
                <a:latin typeface="InaiMathi"/>
                <a:cs typeface="InaiMathi"/>
              </a:rPr>
              <a:t>S</a:t>
            </a:r>
            <a:r>
              <a:rPr lang="en-US" sz="800" dirty="0" smtClean="0">
                <a:solidFill>
                  <a:schemeClr val="bg1">
                    <a:lumMod val="50000"/>
                  </a:schemeClr>
                </a:solidFill>
                <a:latin typeface="InaiMathi"/>
                <a:cs typeface="InaiMathi"/>
              </a:rPr>
              <a:t>econdly</a:t>
            </a:r>
            <a:r>
              <a:rPr lang="en-US" sz="800" dirty="0" smtClean="0">
                <a:solidFill>
                  <a:schemeClr val="bg1">
                    <a:lumMod val="50000"/>
                  </a:schemeClr>
                </a:solidFill>
                <a:latin typeface="InaiMathi"/>
                <a:cs typeface="InaiMathi"/>
              </a:rPr>
              <a:t>, the cost of goods for the manufacture of Genvax is likely to be lower than other cell-based vaccines (e.g. Provenge). This is because the Genvax is allogeneic rather than requiring the costly and laborious process of individual cell harvesting.</a:t>
            </a:r>
          </a:p>
          <a:p>
            <a:endParaRPr lang="en-US" sz="800" dirty="0" smtClean="0">
              <a:solidFill>
                <a:schemeClr val="bg1">
                  <a:lumMod val="50000"/>
                </a:schemeClr>
              </a:solidFill>
              <a:latin typeface="InaiMathi"/>
              <a:cs typeface="InaiMathi"/>
            </a:endParaRPr>
          </a:p>
          <a:p>
            <a:r>
              <a:rPr lang="en-US" sz="800" dirty="0" smtClean="0">
                <a:solidFill>
                  <a:schemeClr val="bg1">
                    <a:lumMod val="50000"/>
                  </a:schemeClr>
                </a:solidFill>
                <a:latin typeface="InaiMathi"/>
                <a:cs typeface="InaiMathi"/>
              </a:rPr>
              <a:t>Genvax offers an exciting opportunity to </a:t>
            </a:r>
            <a:r>
              <a:rPr lang="en-US" sz="800" dirty="0" smtClean="0">
                <a:solidFill>
                  <a:schemeClr val="bg1">
                    <a:lumMod val="50000"/>
                  </a:schemeClr>
                </a:solidFill>
                <a:latin typeface="InaiMathi"/>
                <a:cs typeface="InaiMathi"/>
              </a:rPr>
              <a:t>synergize </a:t>
            </a:r>
            <a:r>
              <a:rPr lang="en-US" sz="800" dirty="0" smtClean="0">
                <a:solidFill>
                  <a:schemeClr val="bg1">
                    <a:lumMod val="50000"/>
                  </a:schemeClr>
                </a:solidFill>
                <a:latin typeface="InaiMathi"/>
                <a:cs typeface="InaiMathi"/>
              </a:rPr>
              <a:t>with the most exciting development in cancer therapeutics of the last decade; immunological checkpoint inhibitors. Tumours often secrete factors that make them invisible to the immune system. Checkpoint inhibitors reduce the effect of this process, allowing the tumour to be recognised and attacked. Co-administering Genvax (which induces the immune system’s anti-tumour response) in combination with a checkpoint inhibitor (which increases that immune response) is likely to increase the effectiveness of both treatments.</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GALECTIN INHIBITORS</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MITOCANS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THERAPIES</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2677657"/>
          </a:xfrm>
          <a:prstGeom prst="rect">
            <a:avLst/>
          </a:prstGeom>
          <a:noFill/>
        </p:spPr>
        <p:txBody>
          <a:bodyPr wrap="square" rtlCol="0">
            <a:spAutoFit/>
          </a:bodyPr>
          <a:lstStyle/>
          <a:p>
            <a:r>
              <a:rPr lang="en-US" sz="800" dirty="0" smtClean="0">
                <a:solidFill>
                  <a:srgbClr val="7F7F7F"/>
                </a:solidFill>
                <a:latin typeface="InaiMathi"/>
                <a:cs typeface="InaiMathi"/>
              </a:rPr>
              <a:t>Cancure Ltd has an impressive portfolio of developmental cancer therapeutics. The portfolio can be divided into three programs. Two of these address the immunological opportunity for cancer treatment, an opportunity that is currently at the cutting edge of our understanding of the field but is yielding very impressive results in late stage clinical trials. The remaining program concerns targeting the metabolic machinery of cancer cells and inducing cancer cell death</a:t>
            </a:r>
          </a:p>
          <a:p>
            <a:endParaRPr lang="en-US" sz="800" u="sng" dirty="0" smtClean="0">
              <a:solidFill>
                <a:srgbClr val="7F7F7F"/>
              </a:solidFill>
              <a:latin typeface="InaiMathi"/>
              <a:cs typeface="InaiMathi"/>
            </a:endParaRPr>
          </a:p>
          <a:p>
            <a:r>
              <a:rPr lang="en-US" sz="800" u="sng" dirty="0" smtClean="0">
                <a:solidFill>
                  <a:srgbClr val="7F7F7F"/>
                </a:solidFill>
                <a:latin typeface="InaiMathi"/>
                <a:cs typeface="InaiMathi"/>
              </a:rPr>
              <a:t>GENVAX</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GALECTIN INHIBITORS</a:t>
            </a:r>
          </a:p>
          <a:p>
            <a:r>
              <a:rPr lang="en-US" sz="800" dirty="0" smtClean="0">
                <a:solidFill>
                  <a:srgbClr val="7F7F7F"/>
                </a:solidFill>
                <a:latin typeface="InaiMathi"/>
                <a:cs typeface="InaiMathi"/>
              </a:rPr>
              <a:t>Galectins are proteins secreted by tumours and other cells that destroy immune cells that fight cancer. Galectins therefore provide a degree of protection to the tumour cells. Reducing the activity of galectins restores the immune response to the tumour and increases the likelihood of tumour elimination.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has several Galectin-1 inhibitors that reduce the activity of galectins when used in combination with therapeutic cancer vaccines and check-point inhibitor drugs. The next stage of development is pre-clinical toxicology in animals to ensure they are safe to use in humans followed by first in man Ph1clinical trial.</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There are several </a:t>
            </a:r>
            <a:r>
              <a:rPr lang="en-US" sz="800" dirty="0" err="1" smtClean="0">
                <a:solidFill>
                  <a:srgbClr val="7F7F7F"/>
                </a:solidFill>
                <a:latin typeface="InaiMathi"/>
                <a:cs typeface="InaiMathi"/>
              </a:rPr>
              <a:t>galectin</a:t>
            </a:r>
            <a:r>
              <a:rPr lang="en-US" sz="800" dirty="0" smtClean="0">
                <a:solidFill>
                  <a:srgbClr val="7F7F7F"/>
                </a:solidFill>
                <a:latin typeface="InaiMathi"/>
                <a:cs typeface="InaiMathi"/>
              </a:rPr>
              <a:t> inhibitors in clinical development. Many of these target Galectin-3.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believes that published scientific reports strongly suggest Galectin-1 is a superior target for use in anti-cancer applications. In addition to this many of the technologies in development incorporate complex molecules with unproven safety profiles. The developmental molecule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is proposing to take into the </a:t>
            </a:r>
            <a:r>
              <a:rPr lang="en-US" sz="800" dirty="0" smtClean="0">
                <a:solidFill>
                  <a:srgbClr val="7F7F7F"/>
                </a:solidFill>
                <a:latin typeface="InaiMathi"/>
                <a:cs typeface="InaiMathi"/>
              </a:rPr>
              <a:t>clinical phase </a:t>
            </a:r>
            <a:r>
              <a:rPr lang="en-US" sz="800" dirty="0" smtClean="0">
                <a:solidFill>
                  <a:srgbClr val="7F7F7F"/>
                </a:solidFill>
                <a:latin typeface="InaiMathi"/>
                <a:cs typeface="InaiMathi"/>
              </a:rPr>
              <a:t>has been used clinically in other (non-cancer) applications and therefore has a much more </a:t>
            </a:r>
            <a:r>
              <a:rPr lang="en-US" sz="800" dirty="0" smtClean="0">
                <a:solidFill>
                  <a:srgbClr val="7F7F7F"/>
                </a:solidFill>
                <a:latin typeface="InaiMathi"/>
                <a:cs typeface="InaiMathi"/>
              </a:rPr>
              <a:t>favorable </a:t>
            </a:r>
            <a:r>
              <a:rPr lang="en-US" sz="800" dirty="0" smtClean="0">
                <a:solidFill>
                  <a:srgbClr val="7F7F7F"/>
                </a:solidFill>
                <a:latin typeface="InaiMathi"/>
                <a:cs typeface="InaiMathi"/>
              </a:rPr>
              <a:t>risk profile. In addition this compound is simpler, and therefore cheaper, to manufacture suggesting a better cost profile than competitors’ compounds. Cancure has protected the use of this compound for the use in cancer therapy. In addition to this compound, </a:t>
            </a:r>
            <a:r>
              <a:rPr lang="en-US" sz="800" dirty="0" smtClean="0">
                <a:solidFill>
                  <a:srgbClr val="7F7F7F"/>
                </a:solidFill>
                <a:latin typeface="InaiMathi"/>
                <a:cs typeface="InaiMathi"/>
              </a:rPr>
              <a:t>Cancure </a:t>
            </a:r>
            <a:r>
              <a:rPr lang="en-US" sz="800" dirty="0" smtClean="0">
                <a:solidFill>
                  <a:srgbClr val="7F7F7F"/>
                </a:solidFill>
                <a:latin typeface="InaiMathi"/>
                <a:cs typeface="InaiMathi"/>
              </a:rPr>
              <a:t>has several other novel compounds that are being assessed </a:t>
            </a:r>
            <a:r>
              <a:rPr lang="en-US" sz="800" dirty="0" smtClean="0">
                <a:solidFill>
                  <a:srgbClr val="7F7F7F"/>
                </a:solidFill>
                <a:latin typeface="InaiMathi"/>
                <a:cs typeface="InaiMathi"/>
              </a:rPr>
              <a:t>pre-clinically</a:t>
            </a:r>
            <a:r>
              <a:rPr lang="en-US" sz="800" dirty="0" smtClean="0">
                <a:solidFill>
                  <a:srgbClr val="7F7F7F"/>
                </a:solidFill>
                <a:latin typeface="InaiMathi"/>
                <a:cs typeface="InaiMathi"/>
              </a:rPr>
              <a:t>.</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MITOCANS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THERAPIES</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2431435"/>
          </a:xfrm>
          <a:prstGeom prst="rect">
            <a:avLst/>
          </a:prstGeom>
          <a:noFill/>
        </p:spPr>
        <p:txBody>
          <a:bodyPr wrap="square" rtlCol="0">
            <a:spAutoFit/>
          </a:bodyPr>
          <a:lstStyle/>
          <a:p>
            <a:r>
              <a:rPr lang="en-US" sz="800" dirty="0" smtClean="0">
                <a:solidFill>
                  <a:srgbClr val="7F7F7F"/>
                </a:solidFill>
                <a:latin typeface="InaiMathi"/>
                <a:cs typeface="InaiMathi"/>
              </a:rPr>
              <a:t>Cancure Ltd has an impressive portfolio of developmental cancer therapeutics. The portfolio can be divided into three programs. Two of these address the immunological opportunity for cancer treatment, an opportunity that is currently at the cutting edge of our understanding of the field but is yielding very impressive results in late stage clinical trials. The remaining program concerns targeting the metabolic machinery of cancer cells and inducing cancer cell death</a:t>
            </a:r>
          </a:p>
          <a:p>
            <a:endParaRPr lang="en-US" sz="800" u="sng" dirty="0" smtClean="0">
              <a:solidFill>
                <a:srgbClr val="7F7F7F"/>
              </a:solidFill>
              <a:latin typeface="InaiMathi"/>
              <a:cs typeface="InaiMathi"/>
            </a:endParaRPr>
          </a:p>
          <a:p>
            <a:r>
              <a:rPr lang="en-US" sz="800" u="sng" dirty="0" smtClean="0">
                <a:solidFill>
                  <a:srgbClr val="7F7F7F"/>
                </a:solidFill>
                <a:latin typeface="InaiMathi"/>
                <a:cs typeface="InaiMathi"/>
              </a:rPr>
              <a:t>GENVAX</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GALECTIN INHIBITORS</a:t>
            </a:r>
          </a:p>
          <a:p>
            <a:endParaRPr lang="en-US" sz="800" dirty="0" smtClean="0">
              <a:solidFill>
                <a:srgbClr val="7F7F7F"/>
              </a:solidFill>
              <a:latin typeface="InaiMathi"/>
              <a:cs typeface="InaiMathi"/>
            </a:endParaRPr>
          </a:p>
          <a:p>
            <a:r>
              <a:rPr lang="en-US" sz="800" u="sng" dirty="0" smtClean="0">
                <a:solidFill>
                  <a:srgbClr val="7F7F7F"/>
                </a:solidFill>
                <a:latin typeface="InaiMathi"/>
                <a:cs typeface="InaiMathi"/>
              </a:rPr>
              <a:t>MITOCANS</a:t>
            </a:r>
          </a:p>
          <a:p>
            <a:r>
              <a:rPr lang="en-US" sz="800" dirty="0" smtClean="0">
                <a:solidFill>
                  <a:srgbClr val="7F7F7F"/>
                </a:solidFill>
                <a:latin typeface="InaiMathi"/>
                <a:cs typeface="InaiMathi"/>
              </a:rPr>
              <a:t>Mitocans are technologies that selectively target tumour cells' mitochondria, the cell structures responsible for energy generation. Mitochondria are critical for cell survival. </a:t>
            </a:r>
            <a:r>
              <a:rPr lang="en-US" sz="800" dirty="0" smtClean="0">
                <a:solidFill>
                  <a:srgbClr val="7F7F7F"/>
                </a:solidFill>
                <a:latin typeface="InaiMathi"/>
                <a:cs typeface="InaiMathi"/>
              </a:rPr>
              <a:t>Cancure</a:t>
            </a:r>
            <a:r>
              <a:rPr lang="en-US" sz="800" dirty="0" smtClean="0">
                <a:solidFill>
                  <a:srgbClr val="7F7F7F"/>
                </a:solidFill>
                <a:latin typeface="InaiMathi"/>
                <a:cs typeface="InaiMathi"/>
              </a:rPr>
              <a:t>’s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exciting Mitocans technology is a vitamin E analogue MitoVE11S.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This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targets the cancer cells’ mitochondria and kills the cancer cell. MitoVE11S has proved to be effective in treating cancer in animals and in an important development, a MitoVE11S precursor, αTOC, has been used successfully as part of a compassionate use scheme in terminal mesothelioma. In this setting the patient, whose prognosis was extremely poor and with life expectancy estimated in weeks, was administered αTOC. The patient remained fit and well for a further four years before succumbing to her disease. In addition to the extension to her survival her quality of life was excellent. This case study, albeit anecdotal, has driven </a:t>
            </a:r>
            <a:r>
              <a:rPr lang="en-US" sz="800" dirty="0" smtClean="0">
                <a:solidFill>
                  <a:srgbClr val="7F7F7F"/>
                </a:solidFill>
                <a:latin typeface="InaiMathi"/>
                <a:cs typeface="InaiMathi"/>
              </a:rPr>
              <a:t>Cancure’s added incentive </a:t>
            </a:r>
            <a:r>
              <a:rPr lang="en-US" sz="800" dirty="0" smtClean="0">
                <a:solidFill>
                  <a:srgbClr val="7F7F7F"/>
                </a:solidFill>
                <a:latin typeface="InaiMathi"/>
                <a:cs typeface="InaiMathi"/>
              </a:rPr>
              <a:t>to take MitoVE11S, which is very similar but more potent than αTOC, into formal clinical studies for use in mesothelioma and eventually other cancers.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The next stage of development is pre-clinical toxicology in animals to ensure they are safe to use in humans followed by first in man Ph1clinical trial.</a:t>
            </a: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DEVELOPMENT PROGRAM</a:t>
            </a:r>
            <a:endParaRPr lang="en-US" sz="1200" dirty="0">
              <a:solidFill>
                <a:schemeClr val="tx1">
                  <a:lumMod val="50000"/>
                  <a:lumOff val="50000"/>
                </a:schemeClr>
              </a:solidFill>
              <a:latin typeface="InaiMathi"/>
              <a:cs typeface="InaiMathi"/>
            </a:endParaRPr>
          </a:p>
        </p:txBody>
      </p:sp>
      <p:sp>
        <p:nvSpPr>
          <p:cNvPr id="20" name="TextBox 19"/>
          <p:cNvSpPr txBox="1"/>
          <p:nvPr/>
        </p:nvSpPr>
        <p:spPr>
          <a:xfrm>
            <a:off x="142240" y="2148264"/>
            <a:ext cx="8676856" cy="1692771"/>
          </a:xfrm>
          <a:prstGeom prst="rect">
            <a:avLst/>
          </a:prstGeom>
          <a:noFill/>
        </p:spPr>
        <p:txBody>
          <a:bodyPr wrap="square" rtlCol="0">
            <a:spAutoFit/>
          </a:bodyPr>
          <a:lstStyle/>
          <a:p>
            <a:r>
              <a:rPr lang="en-US" sz="800" dirty="0" smtClean="0">
                <a:solidFill>
                  <a:srgbClr val="7F7F7F"/>
                </a:solidFill>
                <a:latin typeface="InaiMathi"/>
                <a:cs typeface="InaiMathi"/>
              </a:rPr>
              <a:t>Cancure is proceeding to advance</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all its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therapies into clinical trial studies. The capital raisings will enable Cancure to commence </a:t>
            </a:r>
            <a:r>
              <a:rPr lang="en-US" sz="800" dirty="0" smtClean="0">
                <a:solidFill>
                  <a:srgbClr val="7F7F7F"/>
                </a:solidFill>
                <a:latin typeface="InaiMathi"/>
                <a:cs typeface="InaiMathi"/>
              </a:rPr>
              <a:t>Phase 1 human clinical </a:t>
            </a:r>
            <a:r>
              <a:rPr lang="en-US" sz="800" dirty="0" smtClean="0">
                <a:solidFill>
                  <a:srgbClr val="7F7F7F"/>
                </a:solidFill>
                <a:latin typeface="InaiMathi"/>
                <a:cs typeface="InaiMathi"/>
              </a:rPr>
              <a:t>trials for Mitocans and the Galectin inhibitor assets and completion of the </a:t>
            </a:r>
            <a:r>
              <a:rPr lang="en-US" sz="800" dirty="0" smtClean="0">
                <a:solidFill>
                  <a:srgbClr val="7F7F7F"/>
                </a:solidFill>
                <a:latin typeface="InaiMathi"/>
                <a:cs typeface="InaiMathi"/>
              </a:rPr>
              <a:t>Phase 2 human </a:t>
            </a:r>
            <a:r>
              <a:rPr lang="en-US" sz="800" dirty="0" smtClean="0">
                <a:solidFill>
                  <a:srgbClr val="7F7F7F"/>
                </a:solidFill>
                <a:latin typeface="InaiMathi"/>
                <a:cs typeface="InaiMathi"/>
              </a:rPr>
              <a:t>clinical trial for the Genvax asset.</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By mid FY16 Cancure Ltd predicts all three assets will be in </a:t>
            </a:r>
            <a:r>
              <a:rPr lang="en-US" sz="800" dirty="0" err="1" smtClean="0">
                <a:solidFill>
                  <a:srgbClr val="7F7F7F"/>
                </a:solidFill>
                <a:latin typeface="InaiMathi"/>
                <a:cs typeface="InaiMathi"/>
              </a:rPr>
              <a:t>cGMP</a:t>
            </a:r>
            <a:r>
              <a:rPr lang="en-US" sz="800" dirty="0" smtClean="0">
                <a:solidFill>
                  <a:srgbClr val="7F7F7F"/>
                </a:solidFill>
                <a:latin typeface="InaiMathi"/>
                <a:cs typeface="InaiMathi"/>
              </a:rPr>
              <a:t> manufacture in anticipation of pre-clinical toxicology and ADME </a:t>
            </a:r>
            <a:r>
              <a:rPr lang="en-US" sz="800" dirty="0" smtClean="0">
                <a:solidFill>
                  <a:srgbClr val="7F7F7F"/>
                </a:solidFill>
                <a:latin typeface="InaiMathi"/>
                <a:cs typeface="InaiMathi"/>
              </a:rPr>
              <a:t>studies </a:t>
            </a:r>
            <a:r>
              <a:rPr lang="en-US" sz="800" dirty="0" smtClean="0">
                <a:solidFill>
                  <a:srgbClr val="7F7F7F"/>
                </a:solidFill>
                <a:latin typeface="InaiMathi"/>
                <a:cs typeface="InaiMathi"/>
              </a:rPr>
              <a:t>later </a:t>
            </a:r>
            <a:r>
              <a:rPr lang="en-US" sz="800" dirty="0" smtClean="0">
                <a:solidFill>
                  <a:srgbClr val="7F7F7F"/>
                </a:solidFill>
                <a:latin typeface="InaiMathi"/>
                <a:cs typeface="InaiMathi"/>
              </a:rPr>
              <a:t>for Mitocans </a:t>
            </a:r>
            <a:r>
              <a:rPr lang="en-US" sz="800" dirty="0" smtClean="0">
                <a:solidFill>
                  <a:srgbClr val="7F7F7F"/>
                </a:solidFill>
                <a:latin typeface="InaiMathi"/>
                <a:cs typeface="InaiMathi"/>
              </a:rPr>
              <a:t>and Galectin inhibitor the same </a:t>
            </a:r>
            <a:r>
              <a:rPr lang="en-US" sz="800" dirty="0" smtClean="0">
                <a:solidFill>
                  <a:srgbClr val="7F7F7F"/>
                </a:solidFill>
                <a:latin typeface="InaiMathi"/>
                <a:cs typeface="InaiMathi"/>
              </a:rPr>
              <a:t>year. These candidates are expected to commence Ph1 </a:t>
            </a:r>
            <a:r>
              <a:rPr lang="en-US" sz="800" dirty="0" smtClean="0">
                <a:solidFill>
                  <a:srgbClr val="7F7F7F"/>
                </a:solidFill>
                <a:latin typeface="InaiMathi"/>
                <a:cs typeface="InaiMathi"/>
              </a:rPr>
              <a:t>and P2 </a:t>
            </a:r>
            <a:r>
              <a:rPr lang="en-US" sz="800" dirty="0" smtClean="0">
                <a:solidFill>
                  <a:srgbClr val="7F7F7F"/>
                </a:solidFill>
                <a:latin typeface="InaiMathi"/>
                <a:cs typeface="InaiMathi"/>
              </a:rPr>
              <a:t>trials </a:t>
            </a:r>
            <a:r>
              <a:rPr lang="en-US" sz="800" dirty="0" smtClean="0">
                <a:solidFill>
                  <a:srgbClr val="7F7F7F"/>
                </a:solidFill>
                <a:latin typeface="InaiMathi"/>
                <a:cs typeface="InaiMathi"/>
              </a:rPr>
              <a:t>early to mid FY17. If successful these studies will enable a significant uplift in value for all three technologies and provide justification for further progression towards registration as new drugs.</a:t>
            </a:r>
          </a:p>
          <a:p>
            <a:endParaRPr lang="en-US" sz="800" dirty="0" smtClean="0">
              <a:solidFill>
                <a:srgbClr val="7F7F7F"/>
              </a:solidFill>
              <a:latin typeface="InaiMathi"/>
              <a:cs typeface="InaiMathi"/>
            </a:endParaRPr>
          </a:p>
          <a:p>
            <a:r>
              <a:rPr lang="en-US" sz="800" dirty="0" smtClean="0">
                <a:solidFill>
                  <a:srgbClr val="7F7F7F"/>
                </a:solidFill>
                <a:latin typeface="InaiMathi"/>
                <a:cs typeface="InaiMathi"/>
              </a:rPr>
              <a:t>This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development program</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will be successfully executed</a:t>
            </a:r>
            <a:r>
              <a:rPr lang="en-US" sz="800" dirty="0" smtClean="0">
                <a:solidFill>
                  <a:srgbClr val="7F7F7F"/>
                </a:solidFill>
                <a:latin typeface="InaiMathi"/>
                <a:cs typeface="InaiMathi"/>
              </a:rPr>
              <a:t> by employing </a:t>
            </a:r>
            <a:r>
              <a:rPr lang="en-US" sz="800" dirty="0" smtClean="0">
                <a:solidFill>
                  <a:srgbClr val="7F7F7F"/>
                </a:solidFill>
                <a:latin typeface="InaiMathi"/>
                <a:cs typeface="InaiMathi"/>
              </a:rPr>
              <a:t>the services of key contract manufacturing organisations (</a:t>
            </a:r>
            <a:r>
              <a:rPr lang="en-US" sz="800" dirty="0" err="1" smtClean="0">
                <a:solidFill>
                  <a:srgbClr val="7F7F7F"/>
                </a:solidFill>
                <a:latin typeface="InaiMathi"/>
                <a:cs typeface="InaiMathi"/>
              </a:rPr>
              <a:t>CMOs</a:t>
            </a:r>
            <a:r>
              <a:rPr lang="en-US" sz="800" dirty="0" smtClean="0">
                <a:solidFill>
                  <a:srgbClr val="7F7F7F"/>
                </a:solidFill>
                <a:latin typeface="InaiMathi"/>
                <a:cs typeface="InaiMathi"/>
              </a:rPr>
              <a:t>) for the manufacture and </a:t>
            </a:r>
            <a:r>
              <a:rPr lang="en-US" sz="800" dirty="0" err="1" smtClean="0">
                <a:solidFill>
                  <a:srgbClr val="7F7F7F"/>
                </a:solidFill>
                <a:latin typeface="InaiMathi"/>
                <a:cs typeface="InaiMathi"/>
              </a:rPr>
              <a:t>vialing</a:t>
            </a:r>
            <a:r>
              <a:rPr lang="en-US" sz="800" dirty="0" smtClean="0">
                <a:solidFill>
                  <a:srgbClr val="7F7F7F"/>
                </a:solidFill>
                <a:latin typeface="InaiMathi"/>
                <a:cs typeface="InaiMathi"/>
              </a:rPr>
              <a:t> of the therapeutics, and </a:t>
            </a:r>
            <a:r>
              <a:rPr lang="en-US" sz="800" dirty="0" smtClean="0">
                <a:solidFill>
                  <a:srgbClr val="7F7F7F"/>
                </a:solidFill>
                <a:latin typeface="InaiMathi"/>
                <a:cs typeface="InaiMathi"/>
              </a:rPr>
              <a:t>clinical </a:t>
            </a:r>
            <a:r>
              <a:rPr lang="en-US" sz="800" dirty="0" smtClean="0">
                <a:solidFill>
                  <a:srgbClr val="7F7F7F"/>
                </a:solidFill>
                <a:latin typeface="InaiMathi"/>
                <a:cs typeface="InaiMathi"/>
              </a:rPr>
              <a:t>research organisations (</a:t>
            </a:r>
            <a:r>
              <a:rPr lang="en-US" sz="800" dirty="0" err="1" smtClean="0">
                <a:solidFill>
                  <a:srgbClr val="7F7F7F"/>
                </a:solidFill>
                <a:latin typeface="InaiMathi"/>
                <a:cs typeface="InaiMathi"/>
              </a:rPr>
              <a:t>CROs</a:t>
            </a:r>
            <a:r>
              <a:rPr lang="en-US" sz="800" dirty="0" smtClean="0">
                <a:solidFill>
                  <a:srgbClr val="7F7F7F"/>
                </a:solidFill>
                <a:latin typeface="InaiMathi"/>
                <a:cs typeface="InaiMathi"/>
              </a:rPr>
              <a:t>) for the administration, execution and analysis of the clinical trials. The added advantages of </a:t>
            </a:r>
            <a:r>
              <a:rPr lang="en-US" sz="800" dirty="0" smtClean="0">
                <a:solidFill>
                  <a:srgbClr val="7F7F7F"/>
                </a:solidFill>
                <a:latin typeface="InaiMathi"/>
                <a:cs typeface="InaiMathi"/>
              </a:rPr>
              <a:t>utilizing </a:t>
            </a:r>
            <a:r>
              <a:rPr lang="en-US" sz="800" dirty="0" smtClean="0">
                <a:solidFill>
                  <a:srgbClr val="7F7F7F"/>
                </a:solidFill>
                <a:latin typeface="InaiMathi"/>
                <a:cs typeface="InaiMathi"/>
              </a:rPr>
              <a:t>respected </a:t>
            </a:r>
            <a:r>
              <a:rPr lang="en-US" sz="800" dirty="0" err="1" smtClean="0">
                <a:solidFill>
                  <a:srgbClr val="7F7F7F"/>
                </a:solidFill>
                <a:latin typeface="InaiMathi"/>
                <a:cs typeface="InaiMathi"/>
              </a:rPr>
              <a:t>CMOs</a:t>
            </a:r>
            <a:r>
              <a:rPr lang="en-US" sz="800" dirty="0" smtClean="0">
                <a:solidFill>
                  <a:srgbClr val="7F7F7F"/>
                </a:solidFill>
                <a:latin typeface="InaiMathi"/>
                <a:cs typeface="InaiMathi"/>
              </a:rPr>
              <a:t> and</a:t>
            </a:r>
            <a:r>
              <a:rPr lang="en-US" sz="800" dirty="0" smtClean="0">
                <a:solidFill>
                  <a:srgbClr val="7F7F7F"/>
                </a:solidFill>
                <a:latin typeface="InaiMathi"/>
                <a:cs typeface="InaiMathi"/>
              </a:rPr>
              <a:t> </a:t>
            </a:r>
            <a:r>
              <a:rPr lang="en-US" sz="800" dirty="0" err="1" smtClean="0">
                <a:solidFill>
                  <a:srgbClr val="7F7F7F"/>
                </a:solidFill>
                <a:latin typeface="InaiMathi"/>
                <a:cs typeface="InaiMathi"/>
              </a:rPr>
              <a:t>CROs</a:t>
            </a:r>
            <a:r>
              <a:rPr lang="en-US" sz="800" dirty="0" smtClean="0">
                <a:solidFill>
                  <a:srgbClr val="7F7F7F"/>
                </a:solidFill>
                <a:latin typeface="InaiMathi"/>
                <a:cs typeface="InaiMathi"/>
              </a:rPr>
              <a:t> </a:t>
            </a:r>
            <a:r>
              <a:rPr lang="en-US" sz="800" dirty="0" smtClean="0">
                <a:solidFill>
                  <a:srgbClr val="7F7F7F"/>
                </a:solidFill>
                <a:latin typeface="InaiMathi"/>
                <a:cs typeface="InaiMathi"/>
              </a:rPr>
              <a:t>is that they are highly skilled in their respective fields of operation and bring significant reputational value when licensing negotiations are undertaken. Cancure Ltd is in advanced discussion with several of these organisations.</a:t>
            </a:r>
          </a:p>
          <a:p>
            <a:endParaRPr lang="en-US" sz="800" u="sng" dirty="0" smtClean="0">
              <a:solidFill>
                <a:srgbClr val="7F7F7F"/>
              </a:solidFill>
              <a:latin typeface="InaiMathi"/>
              <a:cs typeface="InaiMathi"/>
            </a:endParaRPr>
          </a:p>
          <a:p>
            <a:r>
              <a:rPr lang="en-US" sz="800" dirty="0" smtClean="0">
                <a:solidFill>
                  <a:srgbClr val="7F7F7F"/>
                </a:solidFill>
                <a:latin typeface="InaiMathi"/>
                <a:cs typeface="InaiMathi"/>
              </a:rPr>
              <a:t> </a:t>
            </a:r>
          </a:p>
          <a:p>
            <a:r>
              <a:rPr lang="en-US" sz="800" dirty="0" smtClean="0">
                <a:solidFill>
                  <a:srgbClr val="7F7F7F"/>
                </a:solidFill>
                <a:latin typeface="InaiMathi"/>
                <a:cs typeface="InaiMathi"/>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721360" y="617855"/>
            <a:ext cx="1412240" cy="123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32080" y="837584"/>
            <a:ext cx="1645920" cy="394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132080" y="886768"/>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CANCURE LIMITED</a:t>
            </a:r>
            <a:endParaRPr lang="en-US" sz="1200" dirty="0">
              <a:solidFill>
                <a:schemeClr val="tx1">
                  <a:lumMod val="50000"/>
                  <a:lumOff val="50000"/>
                </a:schemeClr>
              </a:solidFill>
              <a:latin typeface="InaiMathi"/>
              <a:cs typeface="InaiMathi"/>
            </a:endParaRPr>
          </a:p>
        </p:txBody>
      </p:sp>
      <p:sp>
        <p:nvSpPr>
          <p:cNvPr id="15" name="TextBox 14"/>
          <p:cNvSpPr txBox="1"/>
          <p:nvPr/>
        </p:nvSpPr>
        <p:spPr>
          <a:xfrm>
            <a:off x="50800" y="135870"/>
            <a:ext cx="2194560" cy="400110"/>
          </a:xfrm>
          <a:prstGeom prst="rect">
            <a:avLst/>
          </a:prstGeom>
          <a:noFill/>
        </p:spPr>
        <p:txBody>
          <a:bodyPr wrap="square" rtlCol="0">
            <a:spAutoFit/>
          </a:bodyPr>
          <a:lstStyle/>
          <a:p>
            <a:r>
              <a:rPr lang="en-US" sz="1000" dirty="0" smtClean="0">
                <a:latin typeface="InaiMathi"/>
                <a:cs typeface="InaiMathi"/>
              </a:rPr>
              <a:t>Note: Font type is ‘InaiMathi’</a:t>
            </a:r>
          </a:p>
          <a:p>
            <a:endParaRPr lang="en-US" sz="1000" dirty="0">
              <a:latin typeface="InaiMathi"/>
              <a:cs typeface="InaiMathi"/>
            </a:endParaRPr>
          </a:p>
        </p:txBody>
      </p:sp>
      <p:sp>
        <p:nvSpPr>
          <p:cNvPr id="17" name="Rectangle 16"/>
          <p:cNvSpPr/>
          <p:nvPr/>
        </p:nvSpPr>
        <p:spPr>
          <a:xfrm>
            <a:off x="1971040" y="931148"/>
            <a:ext cx="904240" cy="4839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187959" y="1569720"/>
            <a:ext cx="8631137" cy="158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aphicFrame>
        <p:nvGraphicFramePr>
          <p:cNvPr id="22" name="Table 21"/>
          <p:cNvGraphicFramePr>
            <a:graphicFrameLocks noGrp="1"/>
          </p:cNvGraphicFramePr>
          <p:nvPr/>
        </p:nvGraphicFramePr>
        <p:xfrm>
          <a:off x="187959" y="2243667"/>
          <a:ext cx="8631139" cy="4343399"/>
        </p:xfrm>
        <a:graphic>
          <a:graphicData uri="http://schemas.openxmlformats.org/drawingml/2006/table">
            <a:tbl>
              <a:tblPr firstRow="1" bandRow="1">
                <a:tableStyleId>{073A0DAA-6AF3-43AB-8588-CEC1D06C72B9}</a:tableStyleId>
              </a:tblPr>
              <a:tblGrid>
                <a:gridCol w="784649"/>
                <a:gridCol w="784649"/>
                <a:gridCol w="784649"/>
                <a:gridCol w="784649"/>
                <a:gridCol w="784649"/>
                <a:gridCol w="784649"/>
                <a:gridCol w="784649"/>
                <a:gridCol w="784649"/>
                <a:gridCol w="784649"/>
                <a:gridCol w="784649"/>
                <a:gridCol w="784649"/>
              </a:tblGrid>
              <a:tr h="370840">
                <a:tc>
                  <a:txBody>
                    <a:bodyPr/>
                    <a:lstStyle/>
                    <a:p>
                      <a:r>
                        <a:rPr lang="en-US" sz="900" dirty="0" smtClean="0">
                          <a:latin typeface="InaiMathi"/>
                          <a:cs typeface="InaiMathi"/>
                        </a:rPr>
                        <a:t>Therapy</a:t>
                      </a:r>
                      <a:endParaRPr lang="en-US" sz="900" dirty="0">
                        <a:latin typeface="InaiMathi"/>
                        <a:cs typeface="InaiMathi"/>
                      </a:endParaRPr>
                    </a:p>
                  </a:txBody>
                  <a:tcPr/>
                </a:tc>
                <a:tc>
                  <a:txBody>
                    <a:bodyPr/>
                    <a:lstStyle/>
                    <a:p>
                      <a:r>
                        <a:rPr lang="en-US" sz="900" dirty="0" smtClean="0">
                          <a:latin typeface="InaiMathi"/>
                          <a:cs typeface="InaiMathi"/>
                        </a:rPr>
                        <a:t>Target</a:t>
                      </a:r>
                      <a:endParaRPr lang="en-US" sz="900" dirty="0">
                        <a:latin typeface="InaiMathi"/>
                        <a:cs typeface="InaiMathi"/>
                      </a:endParaRPr>
                    </a:p>
                  </a:txBody>
                  <a:tcPr/>
                </a:tc>
                <a:tc>
                  <a:txBody>
                    <a:bodyPr/>
                    <a:lstStyle/>
                    <a:p>
                      <a:r>
                        <a:rPr lang="en-US" sz="900" dirty="0" smtClean="0">
                          <a:latin typeface="InaiMathi"/>
                          <a:cs typeface="InaiMathi"/>
                        </a:rPr>
                        <a:t>Patent Protection</a:t>
                      </a:r>
                      <a:endParaRPr lang="en-US" sz="900" dirty="0">
                        <a:latin typeface="InaiMathi"/>
                        <a:cs typeface="InaiMathi"/>
                      </a:endParaRPr>
                    </a:p>
                  </a:txBody>
                  <a:tcPr/>
                </a:tc>
                <a:tc>
                  <a:txBody>
                    <a:bodyPr/>
                    <a:lstStyle/>
                    <a:p>
                      <a:r>
                        <a:rPr lang="en-US" sz="900" dirty="0" smtClean="0">
                          <a:latin typeface="InaiMathi"/>
                          <a:cs typeface="InaiMathi"/>
                        </a:rPr>
                        <a:t>Tumor</a:t>
                      </a:r>
                      <a:r>
                        <a:rPr lang="en-US" sz="900" baseline="0" dirty="0" smtClean="0">
                          <a:latin typeface="InaiMathi"/>
                          <a:cs typeface="InaiMathi"/>
                        </a:rPr>
                        <a:t> Biology Approach</a:t>
                      </a:r>
                      <a:endParaRPr lang="en-US" sz="900" dirty="0">
                        <a:latin typeface="InaiMathi"/>
                        <a:cs typeface="InaiMathi"/>
                      </a:endParaRPr>
                    </a:p>
                  </a:txBody>
                  <a:tcPr/>
                </a:tc>
                <a:tc>
                  <a:txBody>
                    <a:bodyPr/>
                    <a:lstStyle/>
                    <a:p>
                      <a:r>
                        <a:rPr lang="en-US" sz="900" dirty="0" smtClean="0">
                          <a:latin typeface="InaiMathi"/>
                          <a:cs typeface="InaiMathi"/>
                        </a:rPr>
                        <a:t>Modality</a:t>
                      </a:r>
                      <a:endParaRPr lang="en-US" sz="900" dirty="0">
                        <a:latin typeface="InaiMathi"/>
                        <a:cs typeface="InaiMathi"/>
                      </a:endParaRPr>
                    </a:p>
                  </a:txBody>
                  <a:tcPr/>
                </a:tc>
                <a:tc>
                  <a:txBody>
                    <a:bodyPr/>
                    <a:lstStyle/>
                    <a:p>
                      <a:r>
                        <a:rPr lang="en-US" sz="900" dirty="0" smtClean="0">
                          <a:latin typeface="InaiMathi"/>
                          <a:cs typeface="InaiMathi"/>
                        </a:rPr>
                        <a:t>Discovery</a:t>
                      </a:r>
                      <a:endParaRPr lang="en-US" sz="900" dirty="0">
                        <a:latin typeface="InaiMathi"/>
                        <a:cs typeface="InaiMathi"/>
                      </a:endParaRPr>
                    </a:p>
                  </a:txBody>
                  <a:tcPr/>
                </a:tc>
                <a:tc>
                  <a:txBody>
                    <a:bodyPr/>
                    <a:lstStyle/>
                    <a:p>
                      <a:r>
                        <a:rPr lang="en-US" sz="900" dirty="0" smtClean="0">
                          <a:latin typeface="InaiMathi"/>
                          <a:cs typeface="InaiMathi"/>
                        </a:rPr>
                        <a:t>CTN Enabling</a:t>
                      </a:r>
                      <a:endParaRPr lang="en-US" sz="900" dirty="0">
                        <a:latin typeface="InaiMathi"/>
                        <a:cs typeface="InaiMathi"/>
                      </a:endParaRPr>
                    </a:p>
                  </a:txBody>
                  <a:tcPr/>
                </a:tc>
                <a:tc>
                  <a:txBody>
                    <a:bodyPr/>
                    <a:lstStyle/>
                    <a:p>
                      <a:r>
                        <a:rPr lang="en-US" sz="900" dirty="0" smtClean="0">
                          <a:latin typeface="InaiMathi"/>
                          <a:cs typeface="InaiMathi"/>
                        </a:rPr>
                        <a:t>Drug Manufacture</a:t>
                      </a:r>
                      <a:endParaRPr lang="en-US" sz="900" dirty="0">
                        <a:latin typeface="InaiMathi"/>
                        <a:cs typeface="InaiMathi"/>
                      </a:endParaRPr>
                    </a:p>
                  </a:txBody>
                  <a:tcPr/>
                </a:tc>
                <a:tc>
                  <a:txBody>
                    <a:bodyPr/>
                    <a:lstStyle/>
                    <a:p>
                      <a:r>
                        <a:rPr lang="en-US" sz="900" dirty="0" smtClean="0">
                          <a:latin typeface="InaiMathi"/>
                          <a:cs typeface="InaiMathi"/>
                        </a:rPr>
                        <a:t>Preclinical</a:t>
                      </a:r>
                      <a:endParaRPr lang="en-US" sz="900" dirty="0">
                        <a:latin typeface="InaiMathi"/>
                        <a:cs typeface="InaiMathi"/>
                      </a:endParaRPr>
                    </a:p>
                  </a:txBody>
                  <a:tcPr/>
                </a:tc>
                <a:tc>
                  <a:txBody>
                    <a:bodyPr/>
                    <a:lstStyle/>
                    <a:p>
                      <a:r>
                        <a:rPr lang="en-US" sz="900" dirty="0" smtClean="0">
                          <a:latin typeface="InaiMathi"/>
                          <a:cs typeface="InaiMathi"/>
                        </a:rPr>
                        <a:t>Phase 1</a:t>
                      </a:r>
                      <a:endParaRPr lang="en-US" sz="900" dirty="0">
                        <a:latin typeface="InaiMathi"/>
                        <a:cs typeface="InaiMathi"/>
                      </a:endParaRPr>
                    </a:p>
                  </a:txBody>
                  <a:tcPr/>
                </a:tc>
                <a:tc>
                  <a:txBody>
                    <a:bodyPr/>
                    <a:lstStyle/>
                    <a:p>
                      <a:r>
                        <a:rPr lang="en-US" sz="900" dirty="0" smtClean="0">
                          <a:latin typeface="InaiMathi"/>
                          <a:cs typeface="InaiMathi"/>
                        </a:rPr>
                        <a:t>Phase 2</a:t>
                      </a:r>
                      <a:endParaRPr lang="en-US" sz="900" dirty="0">
                        <a:latin typeface="InaiMathi"/>
                        <a:cs typeface="InaiMathi"/>
                      </a:endParaRPr>
                    </a:p>
                  </a:txBody>
                  <a:tcPr/>
                </a:tc>
              </a:tr>
              <a:tr h="370840">
                <a:tc>
                  <a:txBody>
                    <a:bodyPr/>
                    <a:lstStyle/>
                    <a:p>
                      <a:r>
                        <a:rPr lang="en-US" sz="900" dirty="0" smtClean="0">
                          <a:latin typeface="InaiMathi"/>
                          <a:cs typeface="InaiMathi"/>
                        </a:rPr>
                        <a:t>Genvax</a:t>
                      </a:r>
                    </a:p>
                    <a:p>
                      <a:endParaRPr lang="en-US" sz="900" dirty="0" smtClean="0">
                        <a:latin typeface="InaiMathi"/>
                        <a:cs typeface="InaiMathi"/>
                      </a:endParaRPr>
                    </a:p>
                    <a:p>
                      <a:endParaRPr lang="en-US" sz="900" dirty="0" smtClean="0">
                        <a:latin typeface="InaiMathi"/>
                        <a:cs typeface="InaiMathi"/>
                      </a:endParaRPr>
                    </a:p>
                    <a:p>
                      <a:endParaRPr lang="en-US" sz="900" dirty="0">
                        <a:latin typeface="InaiMathi"/>
                        <a:cs typeface="InaiMathi"/>
                      </a:endParaRPr>
                    </a:p>
                  </a:txBody>
                  <a:tcPr/>
                </a:tc>
                <a:tc>
                  <a:txBody>
                    <a:bodyPr/>
                    <a:lstStyle/>
                    <a:p>
                      <a:r>
                        <a:rPr lang="en-US" sz="900" dirty="0" smtClean="0">
                          <a:latin typeface="InaiMathi"/>
                          <a:cs typeface="InaiMathi"/>
                        </a:rPr>
                        <a:t>Malignant Melanoma</a:t>
                      </a:r>
                      <a:endParaRPr lang="en-US" sz="900" dirty="0">
                        <a:latin typeface="InaiMathi"/>
                        <a:cs typeface="InaiMathi"/>
                      </a:endParaRPr>
                    </a:p>
                  </a:txBody>
                  <a:tcPr/>
                </a:tc>
                <a:tc>
                  <a:txBody>
                    <a:bodyPr/>
                    <a:lstStyle/>
                    <a:p>
                      <a:r>
                        <a:rPr lang="en-US" sz="900" dirty="0" smtClean="0">
                          <a:latin typeface="InaiMathi"/>
                          <a:cs typeface="InaiMathi"/>
                        </a:rPr>
                        <a:t>Worldwide</a:t>
                      </a:r>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r>
                        <a:rPr lang="en-US" sz="900" dirty="0" smtClean="0">
                          <a:latin typeface="InaiMathi"/>
                          <a:cs typeface="InaiMathi"/>
                        </a:rPr>
                        <a:t>Vaccine</a:t>
                      </a:r>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r>
              <a:tr h="370840">
                <a:tc>
                  <a:txBody>
                    <a:bodyPr/>
                    <a:lstStyle/>
                    <a:p>
                      <a:r>
                        <a:rPr lang="en-US" sz="900" dirty="0" smtClean="0">
                          <a:latin typeface="InaiMathi"/>
                          <a:cs typeface="InaiMathi"/>
                        </a:rPr>
                        <a:t>Genvax V2</a:t>
                      </a:r>
                    </a:p>
                    <a:p>
                      <a:endParaRPr lang="en-US" sz="900" dirty="0" smtClean="0">
                        <a:latin typeface="InaiMathi"/>
                        <a:cs typeface="InaiMathi"/>
                      </a:endParaRPr>
                    </a:p>
                    <a:p>
                      <a:endParaRPr lang="en-US" sz="900" dirty="0" smtClean="0">
                        <a:latin typeface="InaiMathi"/>
                        <a:cs typeface="InaiMathi"/>
                      </a:endParaRPr>
                    </a:p>
                    <a:p>
                      <a:endParaRPr lang="en-US" sz="900" dirty="0">
                        <a:latin typeface="InaiMathi"/>
                        <a:cs typeface="InaiMathi"/>
                      </a:endParaRPr>
                    </a:p>
                  </a:txBody>
                  <a:tcPr/>
                </a:tc>
                <a:tc>
                  <a:txBody>
                    <a:bodyPr/>
                    <a:lstStyle/>
                    <a:p>
                      <a:r>
                        <a:rPr lang="en-US" sz="900" dirty="0" smtClean="0">
                          <a:latin typeface="InaiMathi"/>
                          <a:cs typeface="InaiMathi"/>
                        </a:rPr>
                        <a:t>Breast</a:t>
                      </a:r>
                      <a:endParaRPr lang="en-US" sz="900" dirty="0">
                        <a:latin typeface="InaiMathi"/>
                        <a:cs typeface="InaiMathi"/>
                      </a:endParaRPr>
                    </a:p>
                  </a:txBody>
                  <a:tcPr/>
                </a:tc>
                <a:tc>
                  <a:txBody>
                    <a:bodyPr/>
                    <a:lstStyle/>
                    <a:p>
                      <a:r>
                        <a:rPr lang="en-US" sz="900" dirty="0" smtClean="0">
                          <a:latin typeface="InaiMathi"/>
                          <a:cs typeface="InaiMathi"/>
                        </a:rPr>
                        <a:t>Provisional Filed</a:t>
                      </a:r>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r>
                        <a:rPr lang="en-US" sz="900" dirty="0" smtClean="0">
                          <a:latin typeface="InaiMathi"/>
                          <a:cs typeface="InaiMathi"/>
                        </a:rPr>
                        <a:t>Vaccine</a:t>
                      </a:r>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r>
              <a:tr h="370840">
                <a:tc>
                  <a:txBody>
                    <a:bodyPr/>
                    <a:lstStyle/>
                    <a:p>
                      <a:r>
                        <a:rPr lang="en-US" sz="900" dirty="0" smtClean="0">
                          <a:latin typeface="InaiMathi"/>
                          <a:cs typeface="InaiMathi"/>
                        </a:rPr>
                        <a:t>Galectin (TDG)</a:t>
                      </a:r>
                    </a:p>
                    <a:p>
                      <a:endParaRPr lang="en-US" sz="900" dirty="0" smtClean="0">
                        <a:latin typeface="InaiMathi"/>
                        <a:cs typeface="InaiMathi"/>
                      </a:endParaRPr>
                    </a:p>
                    <a:p>
                      <a:endParaRPr lang="en-US" sz="900" dirty="0" smtClean="0">
                        <a:latin typeface="InaiMathi"/>
                        <a:cs typeface="InaiMathi"/>
                      </a:endParaRPr>
                    </a:p>
                  </a:txBody>
                  <a:tcPr/>
                </a:tc>
                <a:tc>
                  <a:txBody>
                    <a:bodyPr/>
                    <a:lstStyle/>
                    <a:p>
                      <a:r>
                        <a:rPr lang="en-US" sz="900" dirty="0" smtClean="0">
                          <a:latin typeface="InaiMathi"/>
                          <a:cs typeface="InaiMathi"/>
                        </a:rPr>
                        <a:t>Galectin</a:t>
                      </a:r>
                      <a:r>
                        <a:rPr lang="en-US" sz="900" baseline="0" dirty="0" smtClean="0">
                          <a:latin typeface="InaiMathi"/>
                          <a:cs typeface="InaiMathi"/>
                        </a:rPr>
                        <a:t> 1</a:t>
                      </a:r>
                      <a:endParaRPr lang="en-US" sz="900" dirty="0">
                        <a:latin typeface="InaiMathi"/>
                        <a:cs typeface="InaiMathi"/>
                      </a:endParaRPr>
                    </a:p>
                  </a:txBody>
                  <a:tcPr/>
                </a:tc>
                <a:tc>
                  <a:txBody>
                    <a:bodyPr/>
                    <a:lstStyle/>
                    <a:p>
                      <a:r>
                        <a:rPr lang="en-US" sz="900" dirty="0" smtClean="0">
                          <a:latin typeface="InaiMathi"/>
                          <a:cs typeface="InaiMathi"/>
                        </a:rPr>
                        <a:t>Various markets</a:t>
                      </a:r>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r>
              <a:tr h="370840">
                <a:tc>
                  <a:txBody>
                    <a:bodyPr/>
                    <a:lstStyle/>
                    <a:p>
                      <a:r>
                        <a:rPr lang="en-US" sz="900" dirty="0" smtClean="0">
                          <a:latin typeface="InaiMathi"/>
                          <a:cs typeface="InaiMathi"/>
                        </a:rPr>
                        <a:t>Galectin (FTDG)</a:t>
                      </a:r>
                    </a:p>
                    <a:p>
                      <a:endParaRPr lang="en-US" sz="900" dirty="0" smtClean="0">
                        <a:latin typeface="InaiMathi"/>
                        <a:cs typeface="InaiMathi"/>
                      </a:endParaRPr>
                    </a:p>
                    <a:p>
                      <a:endParaRPr lang="en-US" sz="900" dirty="0">
                        <a:latin typeface="InaiMathi"/>
                        <a:cs typeface="InaiMathi"/>
                      </a:endParaRPr>
                    </a:p>
                  </a:txBody>
                  <a:tcPr/>
                </a:tc>
                <a:tc>
                  <a:txBody>
                    <a:bodyPr/>
                    <a:lstStyle/>
                    <a:p>
                      <a:r>
                        <a:rPr lang="en-US" sz="900" dirty="0" smtClean="0">
                          <a:latin typeface="InaiMathi"/>
                          <a:cs typeface="InaiMathi"/>
                        </a:rPr>
                        <a:t>Galectin 1</a:t>
                      </a:r>
                      <a:endParaRPr lang="en-US" sz="900" dirty="0">
                        <a:latin typeface="InaiMathi"/>
                        <a:cs typeface="InaiMathi"/>
                      </a:endParaRPr>
                    </a:p>
                  </a:txBody>
                  <a:tcPr/>
                </a:tc>
                <a:tc>
                  <a:txBody>
                    <a:bodyPr/>
                    <a:lstStyle/>
                    <a:p>
                      <a:r>
                        <a:rPr lang="en-US" sz="900" dirty="0" smtClean="0">
                          <a:latin typeface="InaiMathi"/>
                          <a:cs typeface="InaiMathi"/>
                        </a:rPr>
                        <a:t>Provisional</a:t>
                      </a:r>
                      <a:r>
                        <a:rPr lang="en-US" sz="900" baseline="0" dirty="0" smtClean="0">
                          <a:latin typeface="InaiMathi"/>
                          <a:cs typeface="InaiMathi"/>
                        </a:rPr>
                        <a:t> to be filed</a:t>
                      </a:r>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r>
              <a:tr h="370840">
                <a:tc>
                  <a:txBody>
                    <a:bodyPr/>
                    <a:lstStyle/>
                    <a:p>
                      <a:r>
                        <a:rPr lang="en-US" sz="900" dirty="0" smtClean="0">
                          <a:latin typeface="InaiMathi"/>
                          <a:cs typeface="InaiMathi"/>
                        </a:rPr>
                        <a:t>Mitocans</a:t>
                      </a:r>
                    </a:p>
                    <a:p>
                      <a:endParaRPr lang="en-US" sz="900" dirty="0" smtClean="0">
                        <a:latin typeface="InaiMathi"/>
                        <a:cs typeface="InaiMathi"/>
                      </a:endParaRPr>
                    </a:p>
                    <a:p>
                      <a:endParaRPr lang="en-US" sz="900" dirty="0" smtClean="0">
                        <a:latin typeface="InaiMathi"/>
                        <a:cs typeface="InaiMathi"/>
                      </a:endParaRPr>
                    </a:p>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r>
                        <a:rPr lang="en-US" sz="900" dirty="0" smtClean="0">
                          <a:latin typeface="InaiMathi"/>
                          <a:cs typeface="InaiMathi"/>
                        </a:rPr>
                        <a:t>Worldwide</a:t>
                      </a:r>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r>
              <a:tr h="370840">
                <a:tc>
                  <a:txBody>
                    <a:bodyPr/>
                    <a:lstStyle/>
                    <a:p>
                      <a:r>
                        <a:rPr lang="en-US" sz="900" dirty="0" err="1" smtClean="0">
                          <a:latin typeface="InaiMathi"/>
                          <a:cs typeface="InaiMathi"/>
                        </a:rPr>
                        <a:t>Mitoves</a:t>
                      </a:r>
                      <a:r>
                        <a:rPr lang="en-US" sz="900" dirty="0" smtClean="0">
                          <a:latin typeface="InaiMathi"/>
                          <a:cs typeface="InaiMathi"/>
                        </a:rPr>
                        <a:t> 11</a:t>
                      </a:r>
                    </a:p>
                    <a:p>
                      <a:endParaRPr lang="en-US" sz="900" dirty="0" smtClean="0">
                        <a:latin typeface="InaiMathi"/>
                        <a:cs typeface="InaiMathi"/>
                      </a:endParaRPr>
                    </a:p>
                    <a:p>
                      <a:endParaRPr lang="en-US" sz="900" dirty="0" smtClean="0">
                        <a:latin typeface="InaiMathi"/>
                        <a:cs typeface="InaiMathi"/>
                      </a:endParaRPr>
                    </a:p>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r>
                        <a:rPr lang="en-US" sz="900" dirty="0" smtClean="0">
                          <a:latin typeface="InaiMathi"/>
                          <a:cs typeface="InaiMathi"/>
                        </a:rPr>
                        <a:t>Worldwide</a:t>
                      </a:r>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dirty="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a:latin typeface="InaiMathi"/>
                        <a:cs typeface="InaiMathi"/>
                      </a:endParaRPr>
                    </a:p>
                  </a:txBody>
                  <a:tcPr/>
                </a:tc>
                <a:tc>
                  <a:txBody>
                    <a:bodyPr/>
                    <a:lstStyle/>
                    <a:p>
                      <a:endParaRPr lang="en-US" sz="900" dirty="0">
                        <a:latin typeface="InaiMathi"/>
                        <a:cs typeface="InaiMathi"/>
                      </a:endParaRPr>
                    </a:p>
                  </a:txBody>
                  <a:tcPr/>
                </a:tc>
              </a:tr>
            </a:tbl>
          </a:graphicData>
        </a:graphic>
      </p:graphicFrame>
      <p:sp>
        <p:nvSpPr>
          <p:cNvPr id="23" name="Pentagon 22"/>
          <p:cNvSpPr/>
          <p:nvPr/>
        </p:nvSpPr>
        <p:spPr>
          <a:xfrm>
            <a:off x="956729" y="3141133"/>
            <a:ext cx="7061204" cy="194734"/>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Pentagon 23"/>
          <p:cNvSpPr/>
          <p:nvPr/>
        </p:nvSpPr>
        <p:spPr>
          <a:xfrm>
            <a:off x="956729" y="3784599"/>
            <a:ext cx="1634071" cy="194734"/>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Pentagon 24"/>
          <p:cNvSpPr/>
          <p:nvPr/>
        </p:nvSpPr>
        <p:spPr>
          <a:xfrm>
            <a:off x="956729" y="4428066"/>
            <a:ext cx="3945471" cy="194734"/>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Pentagon 25"/>
          <p:cNvSpPr/>
          <p:nvPr/>
        </p:nvSpPr>
        <p:spPr>
          <a:xfrm>
            <a:off x="956729" y="5706533"/>
            <a:ext cx="4732871" cy="194734"/>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entagon 26"/>
          <p:cNvSpPr/>
          <p:nvPr/>
        </p:nvSpPr>
        <p:spPr>
          <a:xfrm>
            <a:off x="956729" y="6349997"/>
            <a:ext cx="4732871" cy="194734"/>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42240" y="1694041"/>
            <a:ext cx="2194560" cy="276999"/>
          </a:xfrm>
          <a:prstGeom prst="rect">
            <a:avLst/>
          </a:prstGeom>
          <a:noFill/>
        </p:spPr>
        <p:txBody>
          <a:bodyPr wrap="square" rtlCol="0">
            <a:spAutoFit/>
          </a:bodyPr>
          <a:lstStyle/>
          <a:p>
            <a:r>
              <a:rPr lang="en-US" sz="1200" dirty="0" smtClean="0">
                <a:solidFill>
                  <a:schemeClr val="tx1">
                    <a:lumMod val="50000"/>
                    <a:lumOff val="50000"/>
                  </a:schemeClr>
                </a:solidFill>
                <a:latin typeface="InaiMathi"/>
                <a:cs typeface="InaiMathi"/>
              </a:rPr>
              <a:t>DEVELOPMENT PROGRAM</a:t>
            </a:r>
            <a:endParaRPr lang="en-US" sz="1200" dirty="0">
              <a:solidFill>
                <a:schemeClr val="tx1">
                  <a:lumMod val="50000"/>
                  <a:lumOff val="50000"/>
                </a:schemeClr>
              </a:solidFill>
              <a:latin typeface="InaiMathi"/>
              <a:cs typeface="InaiMath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10535</TotalTime>
  <Words>2874</Words>
  <Application>Microsoft Macintosh PowerPoint</Application>
  <PresentationFormat>On-screen Show (4:3)</PresentationFormat>
  <Paragraphs>172</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ArtWorkshops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Craig Miles</dc:creator>
  <cp:lastModifiedBy>Craig Miles</cp:lastModifiedBy>
  <cp:revision>25</cp:revision>
  <dcterms:created xsi:type="dcterms:W3CDTF">2015-04-07T23:41:43Z</dcterms:created>
  <dcterms:modified xsi:type="dcterms:W3CDTF">2015-04-08T00:26:16Z</dcterms:modified>
</cp:coreProperties>
</file>